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56" r:id="rId3"/>
    <p:sldId id="257" r:id="rId4"/>
    <p:sldId id="258" r:id="rId5"/>
    <p:sldId id="268" r:id="rId6"/>
    <p:sldId id="259" r:id="rId7"/>
    <p:sldId id="260" r:id="rId8"/>
    <p:sldId id="261" r:id="rId9"/>
    <p:sldId id="262" r:id="rId10"/>
    <p:sldId id="263" r:id="rId11"/>
    <p:sldId id="264" r:id="rId12"/>
    <p:sldId id="270" r:id="rId13"/>
    <p:sldId id="265" r:id="rId14"/>
    <p:sldId id="266" r:id="rId15"/>
    <p:sldId id="267" r:id="rId16"/>
    <p:sldId id="271"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58B303D-9D9F-4792-9CF2-53920F116041}" v="6" dt="2021-08-13T20:49:14.5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7" d="100"/>
          <a:sy n="67" d="100"/>
        </p:scale>
        <p:origin x="64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D0B8B-552F-4506-ABDD-548FA37C453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DC4F20-4C23-4CB2-A954-F75C1B8EE22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E68A34C-670C-48FC-8FF8-CCD49DEC5F90}"/>
              </a:ext>
            </a:extLst>
          </p:cNvPr>
          <p:cNvSpPr>
            <a:spLocks noGrp="1"/>
          </p:cNvSpPr>
          <p:nvPr>
            <p:ph type="dt" sz="half" idx="10"/>
          </p:nvPr>
        </p:nvSpPr>
        <p:spPr/>
        <p:txBody>
          <a:bodyPr/>
          <a:lstStyle/>
          <a:p>
            <a:fld id="{5B9C0F13-8F86-41EF-A2DE-2563969D650D}" type="datetimeFigureOut">
              <a:rPr lang="en-US" smtClean="0"/>
              <a:t>9/23/2021</a:t>
            </a:fld>
            <a:endParaRPr lang="en-US"/>
          </a:p>
        </p:txBody>
      </p:sp>
      <p:sp>
        <p:nvSpPr>
          <p:cNvPr id="5" name="Footer Placeholder 4">
            <a:extLst>
              <a:ext uri="{FF2B5EF4-FFF2-40B4-BE49-F238E27FC236}">
                <a16:creationId xmlns:a16="http://schemas.microsoft.com/office/drawing/2014/main" id="{350B51AF-F289-424D-8FA2-4105590F03E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9B4F36-2215-4B0B-A5BB-A23EB65D4F44}"/>
              </a:ext>
            </a:extLst>
          </p:cNvPr>
          <p:cNvSpPr>
            <a:spLocks noGrp="1"/>
          </p:cNvSpPr>
          <p:nvPr>
            <p:ph type="sldNum" sz="quarter" idx="12"/>
          </p:nvPr>
        </p:nvSpPr>
        <p:spPr/>
        <p:txBody>
          <a:bodyPr/>
          <a:lstStyle/>
          <a:p>
            <a:fld id="{150E8E56-ED86-4943-A0D8-EA539A88F8FE}" type="slidenum">
              <a:rPr lang="en-US" smtClean="0"/>
              <a:t>‹#›</a:t>
            </a:fld>
            <a:endParaRPr lang="en-US"/>
          </a:p>
        </p:txBody>
      </p:sp>
    </p:spTree>
    <p:extLst>
      <p:ext uri="{BB962C8B-B14F-4D97-AF65-F5344CB8AC3E}">
        <p14:creationId xmlns:p14="http://schemas.microsoft.com/office/powerpoint/2010/main" val="8968910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E57F41-8220-48DF-962B-450F896131E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F7D54C4-0440-4F61-B6D1-38F3936CB2A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E4D035-6058-4CB3-B4B2-3E19589D5CF5}"/>
              </a:ext>
            </a:extLst>
          </p:cNvPr>
          <p:cNvSpPr>
            <a:spLocks noGrp="1"/>
          </p:cNvSpPr>
          <p:nvPr>
            <p:ph type="dt" sz="half" idx="10"/>
          </p:nvPr>
        </p:nvSpPr>
        <p:spPr/>
        <p:txBody>
          <a:bodyPr/>
          <a:lstStyle/>
          <a:p>
            <a:fld id="{5B9C0F13-8F86-41EF-A2DE-2563969D650D}" type="datetimeFigureOut">
              <a:rPr lang="en-US" smtClean="0"/>
              <a:t>9/23/2021</a:t>
            </a:fld>
            <a:endParaRPr lang="en-US"/>
          </a:p>
        </p:txBody>
      </p:sp>
      <p:sp>
        <p:nvSpPr>
          <p:cNvPr id="5" name="Footer Placeholder 4">
            <a:extLst>
              <a:ext uri="{FF2B5EF4-FFF2-40B4-BE49-F238E27FC236}">
                <a16:creationId xmlns:a16="http://schemas.microsoft.com/office/drawing/2014/main" id="{A57EB3F4-287A-4DE2-A8DB-D545CC6AE7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F5CE5C-8E03-451B-99D2-355EE67EDE57}"/>
              </a:ext>
            </a:extLst>
          </p:cNvPr>
          <p:cNvSpPr>
            <a:spLocks noGrp="1"/>
          </p:cNvSpPr>
          <p:nvPr>
            <p:ph type="sldNum" sz="quarter" idx="12"/>
          </p:nvPr>
        </p:nvSpPr>
        <p:spPr/>
        <p:txBody>
          <a:bodyPr/>
          <a:lstStyle/>
          <a:p>
            <a:fld id="{150E8E56-ED86-4943-A0D8-EA539A88F8FE}" type="slidenum">
              <a:rPr lang="en-US" smtClean="0"/>
              <a:t>‹#›</a:t>
            </a:fld>
            <a:endParaRPr lang="en-US"/>
          </a:p>
        </p:txBody>
      </p:sp>
    </p:spTree>
    <p:extLst>
      <p:ext uri="{BB962C8B-B14F-4D97-AF65-F5344CB8AC3E}">
        <p14:creationId xmlns:p14="http://schemas.microsoft.com/office/powerpoint/2010/main" val="11540180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7F5154-8601-48DC-B434-34A5439329C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222A2F4-4B27-4C61-A7D4-A2D0501343A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005E72-BF86-4689-97EF-A64D00314278}"/>
              </a:ext>
            </a:extLst>
          </p:cNvPr>
          <p:cNvSpPr>
            <a:spLocks noGrp="1"/>
          </p:cNvSpPr>
          <p:nvPr>
            <p:ph type="dt" sz="half" idx="10"/>
          </p:nvPr>
        </p:nvSpPr>
        <p:spPr/>
        <p:txBody>
          <a:bodyPr/>
          <a:lstStyle/>
          <a:p>
            <a:fld id="{5B9C0F13-8F86-41EF-A2DE-2563969D650D}" type="datetimeFigureOut">
              <a:rPr lang="en-US" smtClean="0"/>
              <a:t>9/23/2021</a:t>
            </a:fld>
            <a:endParaRPr lang="en-US"/>
          </a:p>
        </p:txBody>
      </p:sp>
      <p:sp>
        <p:nvSpPr>
          <p:cNvPr id="5" name="Footer Placeholder 4">
            <a:extLst>
              <a:ext uri="{FF2B5EF4-FFF2-40B4-BE49-F238E27FC236}">
                <a16:creationId xmlns:a16="http://schemas.microsoft.com/office/drawing/2014/main" id="{84D22334-E448-4565-AEB2-4ED06A2631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CF47F8-6B91-45D6-A43A-BC141E6B6704}"/>
              </a:ext>
            </a:extLst>
          </p:cNvPr>
          <p:cNvSpPr>
            <a:spLocks noGrp="1"/>
          </p:cNvSpPr>
          <p:nvPr>
            <p:ph type="sldNum" sz="quarter" idx="12"/>
          </p:nvPr>
        </p:nvSpPr>
        <p:spPr/>
        <p:txBody>
          <a:bodyPr/>
          <a:lstStyle/>
          <a:p>
            <a:fld id="{150E8E56-ED86-4943-A0D8-EA539A88F8FE}" type="slidenum">
              <a:rPr lang="en-US" smtClean="0"/>
              <a:t>‹#›</a:t>
            </a:fld>
            <a:endParaRPr lang="en-US"/>
          </a:p>
        </p:txBody>
      </p:sp>
    </p:spTree>
    <p:extLst>
      <p:ext uri="{BB962C8B-B14F-4D97-AF65-F5344CB8AC3E}">
        <p14:creationId xmlns:p14="http://schemas.microsoft.com/office/powerpoint/2010/main" val="29942413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C327D-D19F-4681-9D59-3165F95E720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ACF153-978A-47F8-9D2A-AD7DBB6242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1FF6FE3-33B2-4642-87C1-DEFB43A195E3}"/>
              </a:ext>
            </a:extLst>
          </p:cNvPr>
          <p:cNvSpPr>
            <a:spLocks noGrp="1"/>
          </p:cNvSpPr>
          <p:nvPr>
            <p:ph type="dt" sz="half" idx="10"/>
          </p:nvPr>
        </p:nvSpPr>
        <p:spPr/>
        <p:txBody>
          <a:bodyPr/>
          <a:lstStyle/>
          <a:p>
            <a:fld id="{5B9C0F13-8F86-41EF-A2DE-2563969D650D}" type="datetimeFigureOut">
              <a:rPr lang="en-US" smtClean="0"/>
              <a:t>9/23/2021</a:t>
            </a:fld>
            <a:endParaRPr lang="en-US"/>
          </a:p>
        </p:txBody>
      </p:sp>
      <p:sp>
        <p:nvSpPr>
          <p:cNvPr id="5" name="Footer Placeholder 4">
            <a:extLst>
              <a:ext uri="{FF2B5EF4-FFF2-40B4-BE49-F238E27FC236}">
                <a16:creationId xmlns:a16="http://schemas.microsoft.com/office/drawing/2014/main" id="{3B2AF477-733F-4F7A-95B3-E7540A5623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9004D50-BF83-4BEB-B825-FCDCBC37CBA6}"/>
              </a:ext>
            </a:extLst>
          </p:cNvPr>
          <p:cNvSpPr>
            <a:spLocks noGrp="1"/>
          </p:cNvSpPr>
          <p:nvPr>
            <p:ph type="sldNum" sz="quarter" idx="12"/>
          </p:nvPr>
        </p:nvSpPr>
        <p:spPr/>
        <p:txBody>
          <a:bodyPr/>
          <a:lstStyle/>
          <a:p>
            <a:fld id="{150E8E56-ED86-4943-A0D8-EA539A88F8FE}" type="slidenum">
              <a:rPr lang="en-US" smtClean="0"/>
              <a:t>‹#›</a:t>
            </a:fld>
            <a:endParaRPr lang="en-US"/>
          </a:p>
        </p:txBody>
      </p:sp>
    </p:spTree>
    <p:extLst>
      <p:ext uri="{BB962C8B-B14F-4D97-AF65-F5344CB8AC3E}">
        <p14:creationId xmlns:p14="http://schemas.microsoft.com/office/powerpoint/2010/main" val="930626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7EC0A-5638-4FC6-9BAE-B50496C2EC1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698B9BA-D659-40EB-B9B5-D9D337E6ADA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9569461-822A-470C-B48E-F2FF76629FF8}"/>
              </a:ext>
            </a:extLst>
          </p:cNvPr>
          <p:cNvSpPr>
            <a:spLocks noGrp="1"/>
          </p:cNvSpPr>
          <p:nvPr>
            <p:ph type="dt" sz="half" idx="10"/>
          </p:nvPr>
        </p:nvSpPr>
        <p:spPr/>
        <p:txBody>
          <a:bodyPr/>
          <a:lstStyle/>
          <a:p>
            <a:fld id="{5B9C0F13-8F86-41EF-A2DE-2563969D650D}" type="datetimeFigureOut">
              <a:rPr lang="en-US" smtClean="0"/>
              <a:t>9/23/2021</a:t>
            </a:fld>
            <a:endParaRPr lang="en-US"/>
          </a:p>
        </p:txBody>
      </p:sp>
      <p:sp>
        <p:nvSpPr>
          <p:cNvPr id="5" name="Footer Placeholder 4">
            <a:extLst>
              <a:ext uri="{FF2B5EF4-FFF2-40B4-BE49-F238E27FC236}">
                <a16:creationId xmlns:a16="http://schemas.microsoft.com/office/drawing/2014/main" id="{8D4FB44C-F1F9-4EA9-BF27-03E1ADE2BFE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692618-8EDA-428C-AC25-EA7BC67B0548}"/>
              </a:ext>
            </a:extLst>
          </p:cNvPr>
          <p:cNvSpPr>
            <a:spLocks noGrp="1"/>
          </p:cNvSpPr>
          <p:nvPr>
            <p:ph type="sldNum" sz="quarter" idx="12"/>
          </p:nvPr>
        </p:nvSpPr>
        <p:spPr/>
        <p:txBody>
          <a:bodyPr/>
          <a:lstStyle/>
          <a:p>
            <a:fld id="{150E8E56-ED86-4943-A0D8-EA539A88F8FE}" type="slidenum">
              <a:rPr lang="en-US" smtClean="0"/>
              <a:t>‹#›</a:t>
            </a:fld>
            <a:endParaRPr lang="en-US"/>
          </a:p>
        </p:txBody>
      </p:sp>
    </p:spTree>
    <p:extLst>
      <p:ext uri="{BB962C8B-B14F-4D97-AF65-F5344CB8AC3E}">
        <p14:creationId xmlns:p14="http://schemas.microsoft.com/office/powerpoint/2010/main" val="2987238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28160-A7B5-415A-BB8D-515DEA3245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4644A0-8FDB-4434-8BF5-EE98F822924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98B4B5D-EA18-4455-8B49-3ED4F3C216B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EFDEE41-EAB4-4578-AB8E-EDDBE65B47CE}"/>
              </a:ext>
            </a:extLst>
          </p:cNvPr>
          <p:cNvSpPr>
            <a:spLocks noGrp="1"/>
          </p:cNvSpPr>
          <p:nvPr>
            <p:ph type="dt" sz="half" idx="10"/>
          </p:nvPr>
        </p:nvSpPr>
        <p:spPr/>
        <p:txBody>
          <a:bodyPr/>
          <a:lstStyle/>
          <a:p>
            <a:fld id="{5B9C0F13-8F86-41EF-A2DE-2563969D650D}" type="datetimeFigureOut">
              <a:rPr lang="en-US" smtClean="0"/>
              <a:t>9/23/2021</a:t>
            </a:fld>
            <a:endParaRPr lang="en-US"/>
          </a:p>
        </p:txBody>
      </p:sp>
      <p:sp>
        <p:nvSpPr>
          <p:cNvPr id="6" name="Footer Placeholder 5">
            <a:extLst>
              <a:ext uri="{FF2B5EF4-FFF2-40B4-BE49-F238E27FC236}">
                <a16:creationId xmlns:a16="http://schemas.microsoft.com/office/drawing/2014/main" id="{F697F471-28D5-4C2C-98FB-7C48C49B7F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60048A-8020-4E5E-AD5E-7001F2A1028B}"/>
              </a:ext>
            </a:extLst>
          </p:cNvPr>
          <p:cNvSpPr>
            <a:spLocks noGrp="1"/>
          </p:cNvSpPr>
          <p:nvPr>
            <p:ph type="sldNum" sz="quarter" idx="12"/>
          </p:nvPr>
        </p:nvSpPr>
        <p:spPr/>
        <p:txBody>
          <a:bodyPr/>
          <a:lstStyle/>
          <a:p>
            <a:fld id="{150E8E56-ED86-4943-A0D8-EA539A88F8FE}" type="slidenum">
              <a:rPr lang="en-US" smtClean="0"/>
              <a:t>‹#›</a:t>
            </a:fld>
            <a:endParaRPr lang="en-US"/>
          </a:p>
        </p:txBody>
      </p:sp>
    </p:spTree>
    <p:extLst>
      <p:ext uri="{BB962C8B-B14F-4D97-AF65-F5344CB8AC3E}">
        <p14:creationId xmlns:p14="http://schemas.microsoft.com/office/powerpoint/2010/main" val="529892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44ACA9-1E10-40DE-BD76-CE72F4E7CF5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58C397E-520A-465F-A37C-F58C0FE9ED8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8AA488B-BA17-4099-BAB9-3A2E378BCE7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03EB4BCC-39F0-4039-932E-26B5EEE5DD0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67616CA-FA7F-4289-AC1F-CB42118D368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827FFD-30AE-41C4-AEA9-1CEC6F8AA459}"/>
              </a:ext>
            </a:extLst>
          </p:cNvPr>
          <p:cNvSpPr>
            <a:spLocks noGrp="1"/>
          </p:cNvSpPr>
          <p:nvPr>
            <p:ph type="dt" sz="half" idx="10"/>
          </p:nvPr>
        </p:nvSpPr>
        <p:spPr/>
        <p:txBody>
          <a:bodyPr/>
          <a:lstStyle/>
          <a:p>
            <a:fld id="{5B9C0F13-8F86-41EF-A2DE-2563969D650D}" type="datetimeFigureOut">
              <a:rPr lang="en-US" smtClean="0"/>
              <a:t>9/23/2021</a:t>
            </a:fld>
            <a:endParaRPr lang="en-US"/>
          </a:p>
        </p:txBody>
      </p:sp>
      <p:sp>
        <p:nvSpPr>
          <p:cNvPr id="8" name="Footer Placeholder 7">
            <a:extLst>
              <a:ext uri="{FF2B5EF4-FFF2-40B4-BE49-F238E27FC236}">
                <a16:creationId xmlns:a16="http://schemas.microsoft.com/office/drawing/2014/main" id="{41D12DB9-DB2E-4525-ADBF-C306BD450AC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3B4B06A-D9FF-4F4E-BE64-859E1CDF9D2A}"/>
              </a:ext>
            </a:extLst>
          </p:cNvPr>
          <p:cNvSpPr>
            <a:spLocks noGrp="1"/>
          </p:cNvSpPr>
          <p:nvPr>
            <p:ph type="sldNum" sz="quarter" idx="12"/>
          </p:nvPr>
        </p:nvSpPr>
        <p:spPr/>
        <p:txBody>
          <a:bodyPr/>
          <a:lstStyle/>
          <a:p>
            <a:fld id="{150E8E56-ED86-4943-A0D8-EA539A88F8FE}" type="slidenum">
              <a:rPr lang="en-US" smtClean="0"/>
              <a:t>‹#›</a:t>
            </a:fld>
            <a:endParaRPr lang="en-US"/>
          </a:p>
        </p:txBody>
      </p:sp>
    </p:spTree>
    <p:extLst>
      <p:ext uri="{BB962C8B-B14F-4D97-AF65-F5344CB8AC3E}">
        <p14:creationId xmlns:p14="http://schemas.microsoft.com/office/powerpoint/2010/main" val="5337560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12351F-E3F7-405B-BBCC-EF188DBC369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A025055-119B-4B55-A7BD-F27FCC4A9443}"/>
              </a:ext>
            </a:extLst>
          </p:cNvPr>
          <p:cNvSpPr>
            <a:spLocks noGrp="1"/>
          </p:cNvSpPr>
          <p:nvPr>
            <p:ph type="dt" sz="half" idx="10"/>
          </p:nvPr>
        </p:nvSpPr>
        <p:spPr/>
        <p:txBody>
          <a:bodyPr/>
          <a:lstStyle/>
          <a:p>
            <a:fld id="{5B9C0F13-8F86-41EF-A2DE-2563969D650D}" type="datetimeFigureOut">
              <a:rPr lang="en-US" smtClean="0"/>
              <a:t>9/23/2021</a:t>
            </a:fld>
            <a:endParaRPr lang="en-US"/>
          </a:p>
        </p:txBody>
      </p:sp>
      <p:sp>
        <p:nvSpPr>
          <p:cNvPr id="4" name="Footer Placeholder 3">
            <a:extLst>
              <a:ext uri="{FF2B5EF4-FFF2-40B4-BE49-F238E27FC236}">
                <a16:creationId xmlns:a16="http://schemas.microsoft.com/office/drawing/2014/main" id="{263A7637-B09F-4D64-AE8F-745D14A758B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5AD0F24-2395-48AC-BC0A-99D48C090B4A}"/>
              </a:ext>
            </a:extLst>
          </p:cNvPr>
          <p:cNvSpPr>
            <a:spLocks noGrp="1"/>
          </p:cNvSpPr>
          <p:nvPr>
            <p:ph type="sldNum" sz="quarter" idx="12"/>
          </p:nvPr>
        </p:nvSpPr>
        <p:spPr/>
        <p:txBody>
          <a:bodyPr/>
          <a:lstStyle/>
          <a:p>
            <a:fld id="{150E8E56-ED86-4943-A0D8-EA539A88F8FE}" type="slidenum">
              <a:rPr lang="en-US" smtClean="0"/>
              <a:t>‹#›</a:t>
            </a:fld>
            <a:endParaRPr lang="en-US"/>
          </a:p>
        </p:txBody>
      </p:sp>
    </p:spTree>
    <p:extLst>
      <p:ext uri="{BB962C8B-B14F-4D97-AF65-F5344CB8AC3E}">
        <p14:creationId xmlns:p14="http://schemas.microsoft.com/office/powerpoint/2010/main" val="949485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ABC07A-53D6-4EDC-973E-8FB6D8BA8DCA}"/>
              </a:ext>
            </a:extLst>
          </p:cNvPr>
          <p:cNvSpPr>
            <a:spLocks noGrp="1"/>
          </p:cNvSpPr>
          <p:nvPr>
            <p:ph type="dt" sz="half" idx="10"/>
          </p:nvPr>
        </p:nvSpPr>
        <p:spPr/>
        <p:txBody>
          <a:bodyPr/>
          <a:lstStyle/>
          <a:p>
            <a:fld id="{5B9C0F13-8F86-41EF-A2DE-2563969D650D}" type="datetimeFigureOut">
              <a:rPr lang="en-US" smtClean="0"/>
              <a:t>9/23/2021</a:t>
            </a:fld>
            <a:endParaRPr lang="en-US"/>
          </a:p>
        </p:txBody>
      </p:sp>
      <p:sp>
        <p:nvSpPr>
          <p:cNvPr id="3" name="Footer Placeholder 2">
            <a:extLst>
              <a:ext uri="{FF2B5EF4-FFF2-40B4-BE49-F238E27FC236}">
                <a16:creationId xmlns:a16="http://schemas.microsoft.com/office/drawing/2014/main" id="{5F9BE359-ACEB-463B-A089-86631F2A705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CE848E6-3404-4BD9-837D-BA0F16A15EFD}"/>
              </a:ext>
            </a:extLst>
          </p:cNvPr>
          <p:cNvSpPr>
            <a:spLocks noGrp="1"/>
          </p:cNvSpPr>
          <p:nvPr>
            <p:ph type="sldNum" sz="quarter" idx="12"/>
          </p:nvPr>
        </p:nvSpPr>
        <p:spPr/>
        <p:txBody>
          <a:bodyPr/>
          <a:lstStyle/>
          <a:p>
            <a:fld id="{150E8E56-ED86-4943-A0D8-EA539A88F8FE}" type="slidenum">
              <a:rPr lang="en-US" smtClean="0"/>
              <a:t>‹#›</a:t>
            </a:fld>
            <a:endParaRPr lang="en-US"/>
          </a:p>
        </p:txBody>
      </p:sp>
    </p:spTree>
    <p:extLst>
      <p:ext uri="{BB962C8B-B14F-4D97-AF65-F5344CB8AC3E}">
        <p14:creationId xmlns:p14="http://schemas.microsoft.com/office/powerpoint/2010/main" val="17200729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722765-3FDB-4A62-94DE-7F5EA5B440C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EEF6CBE-66D3-49AE-9671-3B2186234D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FFB55-D37C-491A-B34C-52D8FBBD10D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96CDBC-E03B-4EE4-A1BE-9485CDE74C6D}"/>
              </a:ext>
            </a:extLst>
          </p:cNvPr>
          <p:cNvSpPr>
            <a:spLocks noGrp="1"/>
          </p:cNvSpPr>
          <p:nvPr>
            <p:ph type="dt" sz="half" idx="10"/>
          </p:nvPr>
        </p:nvSpPr>
        <p:spPr/>
        <p:txBody>
          <a:bodyPr/>
          <a:lstStyle/>
          <a:p>
            <a:fld id="{5B9C0F13-8F86-41EF-A2DE-2563969D650D}" type="datetimeFigureOut">
              <a:rPr lang="en-US" smtClean="0"/>
              <a:t>9/23/2021</a:t>
            </a:fld>
            <a:endParaRPr lang="en-US"/>
          </a:p>
        </p:txBody>
      </p:sp>
      <p:sp>
        <p:nvSpPr>
          <p:cNvPr id="6" name="Footer Placeholder 5">
            <a:extLst>
              <a:ext uri="{FF2B5EF4-FFF2-40B4-BE49-F238E27FC236}">
                <a16:creationId xmlns:a16="http://schemas.microsoft.com/office/drawing/2014/main" id="{B73CB9A9-6B02-4E36-A09C-1EB8327062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78EEB80-BC58-4E0C-94F1-CCABC6B761D5}"/>
              </a:ext>
            </a:extLst>
          </p:cNvPr>
          <p:cNvSpPr>
            <a:spLocks noGrp="1"/>
          </p:cNvSpPr>
          <p:nvPr>
            <p:ph type="sldNum" sz="quarter" idx="12"/>
          </p:nvPr>
        </p:nvSpPr>
        <p:spPr/>
        <p:txBody>
          <a:bodyPr/>
          <a:lstStyle/>
          <a:p>
            <a:fld id="{150E8E56-ED86-4943-A0D8-EA539A88F8FE}" type="slidenum">
              <a:rPr lang="en-US" smtClean="0"/>
              <a:t>‹#›</a:t>
            </a:fld>
            <a:endParaRPr lang="en-US"/>
          </a:p>
        </p:txBody>
      </p:sp>
    </p:spTree>
    <p:extLst>
      <p:ext uri="{BB962C8B-B14F-4D97-AF65-F5344CB8AC3E}">
        <p14:creationId xmlns:p14="http://schemas.microsoft.com/office/powerpoint/2010/main" val="1452032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D94DFD-9E26-445D-BD0E-DCFED1F41C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0B212CD-8286-48D6-A748-D7641B40D75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98F8B54-7C4B-4472-9FEA-1F59C09858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0CFEB4-AED7-4D87-A052-4225F7CD8F68}"/>
              </a:ext>
            </a:extLst>
          </p:cNvPr>
          <p:cNvSpPr>
            <a:spLocks noGrp="1"/>
          </p:cNvSpPr>
          <p:nvPr>
            <p:ph type="dt" sz="half" idx="10"/>
          </p:nvPr>
        </p:nvSpPr>
        <p:spPr/>
        <p:txBody>
          <a:bodyPr/>
          <a:lstStyle/>
          <a:p>
            <a:fld id="{5B9C0F13-8F86-41EF-A2DE-2563969D650D}" type="datetimeFigureOut">
              <a:rPr lang="en-US" smtClean="0"/>
              <a:t>9/23/2021</a:t>
            </a:fld>
            <a:endParaRPr lang="en-US"/>
          </a:p>
        </p:txBody>
      </p:sp>
      <p:sp>
        <p:nvSpPr>
          <p:cNvPr id="6" name="Footer Placeholder 5">
            <a:extLst>
              <a:ext uri="{FF2B5EF4-FFF2-40B4-BE49-F238E27FC236}">
                <a16:creationId xmlns:a16="http://schemas.microsoft.com/office/drawing/2014/main" id="{1311CE74-70EC-4A5E-82D1-129A90F264E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7261B23-2078-4261-B2F1-73C7EA2471E7}"/>
              </a:ext>
            </a:extLst>
          </p:cNvPr>
          <p:cNvSpPr>
            <a:spLocks noGrp="1"/>
          </p:cNvSpPr>
          <p:nvPr>
            <p:ph type="sldNum" sz="quarter" idx="12"/>
          </p:nvPr>
        </p:nvSpPr>
        <p:spPr/>
        <p:txBody>
          <a:bodyPr/>
          <a:lstStyle/>
          <a:p>
            <a:fld id="{150E8E56-ED86-4943-A0D8-EA539A88F8FE}" type="slidenum">
              <a:rPr lang="en-US" smtClean="0"/>
              <a:t>‹#›</a:t>
            </a:fld>
            <a:endParaRPr lang="en-US"/>
          </a:p>
        </p:txBody>
      </p:sp>
    </p:spTree>
    <p:extLst>
      <p:ext uri="{BB962C8B-B14F-4D97-AF65-F5344CB8AC3E}">
        <p14:creationId xmlns:p14="http://schemas.microsoft.com/office/powerpoint/2010/main" val="14632323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ED7E8C0-7E1A-479A-B651-45B49837FD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5F890D7-43D4-45EA-86C1-FF9C582F0F2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F1EE2D6-E278-4423-AF85-E21F574D092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9C0F13-8F86-41EF-A2DE-2563969D650D}" type="datetimeFigureOut">
              <a:rPr lang="en-US" smtClean="0"/>
              <a:t>9/23/2021</a:t>
            </a:fld>
            <a:endParaRPr lang="en-US"/>
          </a:p>
        </p:txBody>
      </p:sp>
      <p:sp>
        <p:nvSpPr>
          <p:cNvPr id="5" name="Footer Placeholder 4">
            <a:extLst>
              <a:ext uri="{FF2B5EF4-FFF2-40B4-BE49-F238E27FC236}">
                <a16:creationId xmlns:a16="http://schemas.microsoft.com/office/drawing/2014/main" id="{822D5EC1-9A78-4D37-BFB2-F29D055AE10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805FDDA-4960-4BF1-8F64-6A5C6804F80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0E8E56-ED86-4943-A0D8-EA539A88F8FE}" type="slidenum">
              <a:rPr lang="en-US" smtClean="0"/>
              <a:t>‹#›</a:t>
            </a:fld>
            <a:endParaRPr lang="en-US"/>
          </a:p>
        </p:txBody>
      </p:sp>
    </p:spTree>
    <p:extLst>
      <p:ext uri="{BB962C8B-B14F-4D97-AF65-F5344CB8AC3E}">
        <p14:creationId xmlns:p14="http://schemas.microsoft.com/office/powerpoint/2010/main" val="3380271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FB0C7AC-E343-4357-BE48-1FA92CB4D36F}"/>
              </a:ext>
            </a:extLst>
          </p:cNvPr>
          <p:cNvSpPr>
            <a:spLocks noGrp="1"/>
          </p:cNvSpPr>
          <p:nvPr>
            <p:ph type="title"/>
          </p:nvPr>
        </p:nvSpPr>
        <p:spPr>
          <a:xfrm>
            <a:off x="838200" y="950594"/>
            <a:ext cx="10515600" cy="832141"/>
          </a:xfrm>
        </p:spPr>
        <p:txBody>
          <a:bodyPr>
            <a:normAutofit fontScale="90000"/>
          </a:bodyPr>
          <a:lstStyle/>
          <a:p>
            <a:pPr algn="ctr"/>
            <a:br>
              <a:rPr lang="en-US" sz="3100" dirty="0">
                <a:effectLst/>
                <a:latin typeface="Georgia Pro Black" panose="02040A02050405020203" pitchFamily="18" charset="0"/>
                <a:ea typeface="Calibri" panose="020F0502020204030204" pitchFamily="34" charset="0"/>
                <a:cs typeface="Times New Roman" panose="02020603050405020304" pitchFamily="18" charset="0"/>
              </a:rPr>
            </a:br>
            <a:br>
              <a:rPr lang="en-US" sz="3100" dirty="0">
                <a:effectLst/>
                <a:latin typeface="Georgia Pro Black" panose="02040A02050405020203" pitchFamily="18" charset="0"/>
                <a:ea typeface="Calibri" panose="020F0502020204030204" pitchFamily="34" charset="0"/>
                <a:cs typeface="Times New Roman" panose="02020603050405020304" pitchFamily="18" charset="0"/>
              </a:rPr>
            </a:br>
            <a:br>
              <a:rPr lang="en-US" sz="3100" dirty="0">
                <a:effectLst/>
                <a:latin typeface="Georgia Pro Black" panose="02040A02050405020203" pitchFamily="18" charset="0"/>
                <a:ea typeface="Calibri" panose="020F0502020204030204" pitchFamily="34" charset="0"/>
                <a:cs typeface="Times New Roman" panose="02020603050405020304" pitchFamily="18" charset="0"/>
              </a:rPr>
            </a:br>
            <a:br>
              <a:rPr lang="en-US" sz="3100" dirty="0">
                <a:effectLst/>
                <a:latin typeface="Georgia Pro Black" panose="02040A02050405020203" pitchFamily="18" charset="0"/>
                <a:ea typeface="Calibri" panose="020F0502020204030204" pitchFamily="34" charset="0"/>
                <a:cs typeface="Times New Roman" panose="02020603050405020304" pitchFamily="18" charset="0"/>
              </a:rPr>
            </a:br>
            <a:r>
              <a:rPr lang="en-US" sz="3100" dirty="0">
                <a:effectLst/>
                <a:latin typeface="Georgia Pro Black" panose="02040A02050405020203" pitchFamily="18" charset="0"/>
                <a:ea typeface="Calibri" panose="020F0502020204030204" pitchFamily="34" charset="0"/>
                <a:cs typeface="Times New Roman" panose="02020603050405020304" pitchFamily="18" charset="0"/>
              </a:rPr>
              <a:t>WAHKIAKUM COUNTY</a:t>
            </a:r>
            <a:br>
              <a:rPr lang="en-US" sz="3100" dirty="0">
                <a:effectLst/>
                <a:latin typeface="Georgia Pro Black" panose="02040A02050405020203" pitchFamily="18" charset="0"/>
                <a:ea typeface="Calibri" panose="020F0502020204030204" pitchFamily="34" charset="0"/>
                <a:cs typeface="Times New Roman" panose="02020603050405020304" pitchFamily="18" charset="0"/>
              </a:rPr>
            </a:br>
            <a:br>
              <a:rPr lang="en-US" sz="3100" dirty="0">
                <a:effectLst/>
                <a:latin typeface="Georgia Pro Black" panose="02040A02050405020203" pitchFamily="18" charset="0"/>
                <a:ea typeface="Calibri" panose="020F0502020204030204" pitchFamily="34" charset="0"/>
                <a:cs typeface="Times New Roman" panose="02020603050405020304" pitchFamily="18" charset="0"/>
              </a:rPr>
            </a:br>
            <a:r>
              <a:rPr lang="en-US" sz="3100" dirty="0">
                <a:effectLst/>
                <a:latin typeface="Georgia Pro Black" panose="02040A02050405020203" pitchFamily="18" charset="0"/>
                <a:ea typeface="Calibri" panose="020F0502020204030204" pitchFamily="34" charset="0"/>
                <a:cs typeface="Times New Roman" panose="02020603050405020304" pitchFamily="18" charset="0"/>
              </a:rPr>
              <a:t> </a:t>
            </a:r>
            <a:br>
              <a:rPr lang="en-US" sz="3100" dirty="0">
                <a:effectLst/>
                <a:latin typeface="Georgia Pro Black" panose="02040A02050405020203" pitchFamily="18" charset="0"/>
                <a:ea typeface="Calibri" panose="020F0502020204030204" pitchFamily="34" charset="0"/>
                <a:cs typeface="Times New Roman" panose="02020603050405020304" pitchFamily="18" charset="0"/>
              </a:rPr>
            </a:br>
            <a:br>
              <a:rPr lang="en-US" sz="1800" dirty="0">
                <a:effectLst/>
                <a:latin typeface="Calibri" panose="020F0502020204030204" pitchFamily="34" charset="0"/>
                <a:ea typeface="Calibri" panose="020F0502020204030204" pitchFamily="34" charset="0"/>
                <a:cs typeface="Times New Roman" panose="02020603050405020304" pitchFamily="18" charset="0"/>
              </a:rPr>
            </a:br>
            <a:endParaRPr lang="en-US" dirty="0"/>
          </a:p>
        </p:txBody>
      </p:sp>
      <p:pic>
        <p:nvPicPr>
          <p:cNvPr id="6" name="Content Placeholder 5">
            <a:extLst>
              <a:ext uri="{FF2B5EF4-FFF2-40B4-BE49-F238E27FC236}">
                <a16:creationId xmlns:a16="http://schemas.microsoft.com/office/drawing/2014/main" id="{C75D61D2-9FE1-422F-80A3-C02A51A8C6C6}"/>
              </a:ext>
            </a:extLst>
          </p:cNvPr>
          <p:cNvPicPr>
            <a:picLocks noGrp="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3267594" y="1885950"/>
            <a:ext cx="5656811" cy="1319530"/>
          </a:xfrm>
          <a:prstGeom prst="rect">
            <a:avLst/>
          </a:prstGeom>
          <a:noFill/>
          <a:ln>
            <a:noFill/>
          </a:ln>
        </p:spPr>
      </p:pic>
      <p:sp>
        <p:nvSpPr>
          <p:cNvPr id="8" name="TextBox 7">
            <a:extLst>
              <a:ext uri="{FF2B5EF4-FFF2-40B4-BE49-F238E27FC236}">
                <a16:creationId xmlns:a16="http://schemas.microsoft.com/office/drawing/2014/main" id="{D6386B6E-B583-451A-A94E-90379D20D07C}"/>
              </a:ext>
            </a:extLst>
          </p:cNvPr>
          <p:cNvSpPr txBox="1"/>
          <p:nvPr/>
        </p:nvSpPr>
        <p:spPr>
          <a:xfrm>
            <a:off x="193040" y="2851500"/>
            <a:ext cx="11998960" cy="3255956"/>
          </a:xfrm>
          <a:prstGeom prst="rect">
            <a:avLst/>
          </a:prstGeom>
          <a:noFill/>
        </p:spPr>
        <p:txBody>
          <a:bodyPr wrap="square">
            <a:spAutoFit/>
          </a:bodyPr>
          <a:lstStyle/>
          <a:p>
            <a:pPr marL="0" marR="0" algn="ctr">
              <a:lnSpc>
                <a:spcPct val="107000"/>
              </a:lnSpc>
              <a:spcBef>
                <a:spcPts val="0"/>
              </a:spcBef>
              <a:spcAft>
                <a:spcPts val="800"/>
              </a:spcAft>
            </a:pPr>
            <a:endParaRPr lang="en-US" sz="2800" dirty="0">
              <a:effectLst/>
              <a:latin typeface="Georgia Pro Black" panose="02040A02050405020203"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800"/>
              </a:spcAft>
            </a:pPr>
            <a:r>
              <a:rPr lang="en-US" sz="2800" dirty="0">
                <a:effectLst/>
                <a:latin typeface="Georgia Pro Black" panose="02040A02050405020203" pitchFamily="18" charset="0"/>
                <a:ea typeface="Calibri" panose="020F0502020204030204" pitchFamily="34" charset="0"/>
                <a:cs typeface="Times New Roman" panose="02020603050405020304" pitchFamily="18" charset="0"/>
              </a:rPr>
              <a:t>SHORELINE MASTER PROGRAM</a:t>
            </a:r>
          </a:p>
          <a:p>
            <a:pPr algn="ctr">
              <a:lnSpc>
                <a:spcPct val="107000"/>
              </a:lnSpc>
              <a:spcAft>
                <a:spcPts val="800"/>
              </a:spcAft>
            </a:pPr>
            <a:endParaRPr lang="en-US" sz="1800" dirty="0">
              <a:effectLst/>
              <a:latin typeface="Georgia Pro Cond Semibold" panose="02040706050405020303" pitchFamily="18" charset="0"/>
              <a:ea typeface="Calibri" panose="020F0502020204030204" pitchFamily="34" charset="0"/>
              <a:cs typeface="Times New Roman" panose="02020603050405020304" pitchFamily="18" charset="0"/>
            </a:endParaRPr>
          </a:p>
          <a:p>
            <a:pPr algn="ctr">
              <a:lnSpc>
                <a:spcPct val="107000"/>
              </a:lnSpc>
              <a:spcAft>
                <a:spcPts val="800"/>
              </a:spcAft>
            </a:pPr>
            <a:r>
              <a:rPr lang="en-US" sz="1800" dirty="0">
                <a:effectLst/>
                <a:latin typeface="Georgia Pro Cond Semibold" panose="02040706050405020303" pitchFamily="18" charset="0"/>
                <a:ea typeface="Calibri" panose="020F0502020204030204" pitchFamily="34" charset="0"/>
                <a:cs typeface="Times New Roman" panose="02020603050405020304" pitchFamily="18" charset="0"/>
              </a:rPr>
              <a:t>2021</a:t>
            </a:r>
          </a:p>
          <a:p>
            <a:pPr algn="ctr">
              <a:lnSpc>
                <a:spcPct val="107000"/>
              </a:lnSpc>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US" sz="1800" dirty="0">
                <a:effectLst/>
                <a:latin typeface="Georgia Pro Cond Semibold" panose="02040706050405020303" pitchFamily="18" charset="0"/>
                <a:ea typeface="Calibri" panose="020F0502020204030204" pitchFamily="34" charset="0"/>
                <a:cs typeface="Times New Roman" panose="02020603050405020304" pitchFamily="18" charset="0"/>
              </a:rPr>
              <a:t>Prepared by:</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2800" dirty="0">
                <a:effectLst/>
                <a:latin typeface="Calibri" panose="020F0502020204030204" pitchFamily="34" charset="0"/>
                <a:ea typeface="Calibri" panose="020F0502020204030204" pitchFamily="34" charset="0"/>
                <a:cs typeface="Times New Roman" panose="02020603050405020304" pitchFamily="18" charset="0"/>
              </a:rPr>
              <a:t>                   </a:t>
            </a:r>
            <a:r>
              <a:rPr lang="en-US" sz="1600" dirty="0">
                <a:effectLst/>
                <a:latin typeface="Georgia Pro Cond Semibold" panose="02040706050405020303" pitchFamily="18" charset="0"/>
                <a:ea typeface="Calibri" panose="020F0502020204030204" pitchFamily="34" charset="0"/>
                <a:cs typeface="Times New Roman" panose="02020603050405020304" pitchFamily="18" charset="0"/>
              </a:rPr>
              <a:t>Real Property Rights Advisory Group </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4" name="Picture 23" descr="See the source image">
            <a:extLst>
              <a:ext uri="{FF2B5EF4-FFF2-40B4-BE49-F238E27FC236}">
                <a16:creationId xmlns:a16="http://schemas.microsoft.com/office/drawing/2014/main" id="{0D594172-D33E-4EB8-B54F-49D1920899B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38200" y="5258435"/>
            <a:ext cx="996950" cy="648970"/>
          </a:xfrm>
          <a:prstGeom prst="rect">
            <a:avLst/>
          </a:prstGeom>
          <a:noFill/>
          <a:ln>
            <a:noFill/>
          </a:ln>
        </p:spPr>
      </p:pic>
      <p:pic>
        <p:nvPicPr>
          <p:cNvPr id="25" name="Picture 24" descr="Picture">
            <a:extLst>
              <a:ext uri="{FF2B5EF4-FFF2-40B4-BE49-F238E27FC236}">
                <a16:creationId xmlns:a16="http://schemas.microsoft.com/office/drawing/2014/main" id="{234F3B74-A1E3-4E11-AF27-38B564957F6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417174" y="5161597"/>
            <a:ext cx="862965" cy="842645"/>
          </a:xfrm>
          <a:prstGeom prst="rect">
            <a:avLst/>
          </a:prstGeom>
          <a:noFill/>
          <a:ln>
            <a:noFill/>
          </a:ln>
        </p:spPr>
      </p:pic>
    </p:spTree>
    <p:extLst>
      <p:ext uri="{BB962C8B-B14F-4D97-AF65-F5344CB8AC3E}">
        <p14:creationId xmlns:p14="http://schemas.microsoft.com/office/powerpoint/2010/main" val="3641007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DB951E-10CD-452C-908B-D478A2C68633}"/>
              </a:ext>
            </a:extLst>
          </p:cNvPr>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Clarifying Amendments</a:t>
            </a:r>
          </a:p>
        </p:txBody>
      </p:sp>
      <p:sp>
        <p:nvSpPr>
          <p:cNvPr id="3" name="Content Placeholder 2">
            <a:extLst>
              <a:ext uri="{FF2B5EF4-FFF2-40B4-BE49-F238E27FC236}">
                <a16:creationId xmlns:a16="http://schemas.microsoft.com/office/drawing/2014/main" id="{2840F97E-7B68-4A7E-9949-DAEE50925C47}"/>
              </a:ext>
            </a:extLst>
          </p:cNvPr>
          <p:cNvSpPr>
            <a:spLocks noGrp="1"/>
          </p:cNvSpPr>
          <p:nvPr>
            <p:ph idx="1"/>
          </p:nvPr>
        </p:nvSpPr>
        <p:spPr>
          <a:xfrm>
            <a:off x="838200" y="1485900"/>
            <a:ext cx="10515600" cy="5076825"/>
          </a:xfrm>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Page 5, D.1.  added the words “</a:t>
            </a:r>
            <a:r>
              <a:rPr lang="en-US" sz="2400" b="1" dirty="0">
                <a:solidFill>
                  <a:srgbClr val="FF0000"/>
                </a:solidFill>
                <a:latin typeface="Times New Roman" panose="02020603050405020304" pitchFamily="18" charset="0"/>
                <a:cs typeface="Times New Roman" panose="02020603050405020304" pitchFamily="18" charset="0"/>
              </a:rPr>
              <a:t>including repair, replacement and remodeling</a:t>
            </a:r>
            <a:r>
              <a:rPr lang="en-US" sz="2400" dirty="0">
                <a:latin typeface="Times New Roman" panose="02020603050405020304" pitchFamily="18" charset="0"/>
                <a:cs typeface="Times New Roman" panose="02020603050405020304" pitchFamily="18" charset="0"/>
              </a:rPr>
              <a:t>” to fully describe what the SMP is not intended to regulate regarding existing legally established uses and structures.</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Added language to 2.2 Administrative Responsibilities to clarify responsibilities and the paths of permit applications as follows:</a:t>
            </a: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Shoreline Administrator, Point 6 – Added “</a:t>
            </a:r>
            <a:r>
              <a:rPr lang="en-US" sz="2400" b="1" dirty="0">
                <a:solidFill>
                  <a:srgbClr val="FF0000"/>
                </a:solidFill>
                <a:latin typeface="Times New Roman" panose="02020603050405020304" pitchFamily="18" charset="0"/>
                <a:cs typeface="Times New Roman" panose="02020603050405020304" pitchFamily="18" charset="0"/>
              </a:rPr>
              <a:t>conditional use</a:t>
            </a:r>
            <a:r>
              <a:rPr lang="en-US" sz="2400" dirty="0">
                <a:latin typeface="Times New Roman" panose="02020603050405020304" pitchFamily="18" charset="0"/>
                <a:cs typeface="Times New Roman" panose="02020603050405020304" pitchFamily="18" charset="0"/>
              </a:rPr>
              <a:t>” to list of permits which the Administrator can rescind and issue stop work orders. </a:t>
            </a:r>
            <a:endParaRPr lang="en-US" sz="800" dirty="0">
              <a:latin typeface="Times New Roman" panose="02020603050405020304" pitchFamily="18" charset="0"/>
              <a:cs typeface="Times New Roman" panose="02020603050405020304" pitchFamily="18" charset="0"/>
            </a:endParaRPr>
          </a:p>
          <a:p>
            <a:pPr marL="0" indent="0">
              <a:buNone/>
            </a:pPr>
            <a:endParaRPr lang="en-US" sz="8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Planning Commission, Point A – Amended to read: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Planning Commission will evaluate conditional use and variance permit applications </a:t>
            </a:r>
            <a:r>
              <a:rPr lang="en-US" sz="2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recommended for approval by the Shoreline Administrator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and forward those </a:t>
            </a:r>
            <a:r>
              <a:rPr lang="en-US" sz="2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the Commission recommends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for approval</a:t>
            </a:r>
            <a:r>
              <a:rPr lang="en-US" sz="2400" b="1" dirty="0">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to the County Commissioners.</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41910057"/>
      </p:ext>
    </p:extLst>
  </p:cSld>
  <p:clrMapOvr>
    <a:masterClrMapping/>
  </p:clrMapOvr>
  <p:transition spd="slow">
    <p:push dir="u"/>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8E903-B254-476C-8B2A-041CA5F1EDC7}"/>
              </a:ext>
            </a:extLst>
          </p:cNvPr>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Clarifying Amendments</a:t>
            </a:r>
            <a:endParaRPr lang="en-US" sz="4000" dirty="0"/>
          </a:p>
        </p:txBody>
      </p:sp>
      <p:sp>
        <p:nvSpPr>
          <p:cNvPr id="3" name="Content Placeholder 2">
            <a:extLst>
              <a:ext uri="{FF2B5EF4-FFF2-40B4-BE49-F238E27FC236}">
                <a16:creationId xmlns:a16="http://schemas.microsoft.com/office/drawing/2014/main" id="{C78341C0-ED5A-42BB-9EC8-CD713E7C5D99}"/>
              </a:ext>
            </a:extLst>
          </p:cNvPr>
          <p:cNvSpPr>
            <a:spLocks noGrp="1"/>
          </p:cNvSpPr>
          <p:nvPr>
            <p:ph idx="1"/>
          </p:nvPr>
        </p:nvSpPr>
        <p:spPr/>
        <p:txBody>
          <a:bodyPr/>
          <a:lstStyle/>
          <a:p>
            <a:pPr marL="0" indent="0">
              <a:buNone/>
            </a:pPr>
            <a:r>
              <a:rPr lang="en-US" sz="2400" dirty="0">
                <a:latin typeface="Times New Roman" panose="02020603050405020304" pitchFamily="18" charset="0"/>
                <a:cs typeface="Times New Roman" panose="02020603050405020304" pitchFamily="18" charset="0"/>
              </a:rPr>
              <a:t>Board of County Commissioners</a:t>
            </a:r>
          </a:p>
          <a:p>
            <a:endParaRPr lang="en-US" sz="2400" dirty="0">
              <a:latin typeface="Times New Roman" panose="02020603050405020304" pitchFamily="18" charset="0"/>
              <a:cs typeface="Times New Roman" panose="02020603050405020304" pitchFamily="18" charset="0"/>
            </a:endParaRPr>
          </a:p>
          <a:p>
            <a:pPr marL="0" marR="0" indent="0">
              <a:lnSpc>
                <a:spcPct val="100000"/>
              </a:lnSpc>
              <a:spcBef>
                <a:spcPts val="0"/>
              </a:spcBef>
              <a:spcAft>
                <a:spcPts val="800"/>
              </a:spcAft>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Amended A.3. to read:  “Review conditional use permit and shoreline variance permit applications </a:t>
            </a:r>
            <a:r>
              <a:rPr lang="en-US" sz="2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recommended for approval by the Planning Commission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and </a:t>
            </a:r>
            <a:r>
              <a:rPr lang="en-US" sz="2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upon concurrence with their recommendation, transmit the recommended action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to the Department of Ecology for approval.”</a:t>
            </a:r>
          </a:p>
          <a:p>
            <a:pPr marL="0" marR="0" indent="0">
              <a:lnSpc>
                <a:spcPct val="107000"/>
              </a:lnSpc>
              <a:spcBef>
                <a:spcPts val="0"/>
              </a:spcBef>
              <a:spcAft>
                <a:spcPts val="800"/>
              </a:spcAft>
              <a:buNone/>
            </a:pP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00000"/>
              </a:lnSpc>
              <a:spcBef>
                <a:spcPts val="0"/>
              </a:spcBef>
              <a:spcAft>
                <a:spcPts val="800"/>
              </a:spcAft>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Amended A.4. to read:   “Review and act on appeals by permit applicants to decisions rendered by the Shoreline Administrator </a:t>
            </a:r>
            <a:r>
              <a:rPr lang="en-US" sz="2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or Planning Commission</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endParaRPr lang="en-US" dirty="0"/>
          </a:p>
        </p:txBody>
      </p:sp>
    </p:spTree>
    <p:extLst>
      <p:ext uri="{BB962C8B-B14F-4D97-AF65-F5344CB8AC3E}">
        <p14:creationId xmlns:p14="http://schemas.microsoft.com/office/powerpoint/2010/main" val="1464504077"/>
      </p:ext>
    </p:extLst>
  </p:cSld>
  <p:clrMapOvr>
    <a:masterClrMapping/>
  </p:clrMapOvr>
  <p:transition spd="slow">
    <p:push dir="u"/>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226B80-06B0-4FE5-8174-9443F1CF0E6D}"/>
              </a:ext>
            </a:extLst>
          </p:cNvPr>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Clarifying Amendments</a:t>
            </a:r>
          </a:p>
        </p:txBody>
      </p:sp>
      <p:sp>
        <p:nvSpPr>
          <p:cNvPr id="3" name="Content Placeholder 2">
            <a:extLst>
              <a:ext uri="{FF2B5EF4-FFF2-40B4-BE49-F238E27FC236}">
                <a16:creationId xmlns:a16="http://schemas.microsoft.com/office/drawing/2014/main" id="{1FACA09B-E1E7-4F96-B26D-4B2EEB768295}"/>
              </a:ext>
            </a:extLst>
          </p:cNvPr>
          <p:cNvSpPr>
            <a:spLocks noGrp="1"/>
          </p:cNvSpPr>
          <p:nvPr>
            <p:ph idx="1"/>
          </p:nvPr>
        </p:nvSpPr>
        <p:spPr/>
        <p:txBody>
          <a:bodyPr>
            <a:normAutofit fontScale="92500"/>
          </a:bodyPr>
          <a:lstStyle/>
          <a:p>
            <a:pPr marL="0" indent="0">
              <a:buNone/>
            </a:pPr>
            <a:r>
              <a:rPr lang="en-US" sz="2400" dirty="0">
                <a:solidFill>
                  <a:srgbClr val="38383A"/>
                </a:solidFill>
                <a:latin typeface="Times New Roman" panose="02020603050405020304" pitchFamily="18" charset="0"/>
                <a:ea typeface="Times New Roman" panose="02020603050405020304" pitchFamily="18" charset="0"/>
              </a:rPr>
              <a:t>Paragraph two of subsection 1.12 was amended to clarify the existing Shoreline Master Program remains in effect until this 2021 Shoreline Master Program is approved by the Department of Ecology.</a:t>
            </a:r>
            <a:endParaRPr lang="en-US" sz="2400" dirty="0">
              <a:solidFill>
                <a:srgbClr val="38383A"/>
              </a:solidFill>
              <a:effectLst/>
              <a:latin typeface="Times New Roman" panose="02020603050405020304" pitchFamily="18" charset="0"/>
              <a:ea typeface="Times New Roman" panose="02020603050405020304" pitchFamily="18" charset="0"/>
            </a:endParaRPr>
          </a:p>
          <a:p>
            <a:pPr marL="0" indent="0">
              <a:buNone/>
            </a:pPr>
            <a:endParaRPr lang="en-US" sz="2400" dirty="0">
              <a:solidFill>
                <a:srgbClr val="38383A"/>
              </a:solidFill>
              <a:latin typeface="Times New Roman" panose="02020603050405020304" pitchFamily="18" charset="0"/>
              <a:ea typeface="Times New Roman" panose="02020603050405020304" pitchFamily="18" charset="0"/>
            </a:endParaRPr>
          </a:p>
          <a:p>
            <a:pPr marL="0" indent="0">
              <a:buNone/>
            </a:pPr>
            <a:r>
              <a:rPr lang="en-US" sz="2400" dirty="0">
                <a:solidFill>
                  <a:srgbClr val="38383A"/>
                </a:solidFill>
                <a:effectLst/>
                <a:latin typeface="Times New Roman" panose="02020603050405020304" pitchFamily="18" charset="0"/>
                <a:ea typeface="Times New Roman" panose="02020603050405020304" pitchFamily="18" charset="0"/>
              </a:rPr>
              <a:t>“The Shoreline Master Program is a comprehensive approach to how Wahkiakum County shorelines will be used and developed over time. Within the Shoreline Master Program</a:t>
            </a:r>
            <a:r>
              <a:rPr lang="en-US" sz="2400" dirty="0">
                <a:solidFill>
                  <a:srgbClr val="646466"/>
                </a:solidFill>
                <a:effectLst/>
                <a:latin typeface="Times New Roman" panose="02020603050405020304" pitchFamily="18" charset="0"/>
                <a:ea typeface="Times New Roman" panose="02020603050405020304" pitchFamily="18" charset="0"/>
              </a:rPr>
              <a:t>, </a:t>
            </a:r>
            <a:r>
              <a:rPr lang="en-US" sz="2400" dirty="0">
                <a:solidFill>
                  <a:srgbClr val="38383A"/>
                </a:solidFill>
                <a:effectLst/>
                <a:latin typeface="Times New Roman" panose="02020603050405020304" pitchFamily="18" charset="0"/>
                <a:ea typeface="Times New Roman" panose="02020603050405020304" pitchFamily="18" charset="0"/>
              </a:rPr>
              <a:t>Wahkiakum County shall not be held to a higher standard than that of any other county in the state. Wahkiakum County first adopted a Shoreline Master Program in 1971 and revised it in </a:t>
            </a:r>
            <a:r>
              <a:rPr lang="en-US" sz="2400" b="1" dirty="0">
                <a:solidFill>
                  <a:srgbClr val="FF0000"/>
                </a:solidFill>
                <a:effectLst/>
                <a:latin typeface="Times New Roman" panose="02020603050405020304" pitchFamily="18" charset="0"/>
                <a:ea typeface="Times New Roman" panose="02020603050405020304" pitchFamily="18" charset="0"/>
              </a:rPr>
              <a:t>1981.  Prior to the date of approval of this 2021 Shoreline Master Program by the Department of Ecology, the existing (1981) Shoreline Master Program shall remain in effect and any permits approved for development prior to the date of Ecology approval shall be governed by the existing Shoreline Master Program whether or not work has been completed.”</a:t>
            </a:r>
          </a:p>
          <a:p>
            <a:endParaRPr lang="en-US" dirty="0"/>
          </a:p>
        </p:txBody>
      </p:sp>
    </p:spTree>
    <p:extLst>
      <p:ext uri="{BB962C8B-B14F-4D97-AF65-F5344CB8AC3E}">
        <p14:creationId xmlns:p14="http://schemas.microsoft.com/office/powerpoint/2010/main" val="17296341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112018-6DB1-4327-A427-326914A3C778}"/>
              </a:ext>
            </a:extLst>
          </p:cNvPr>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Clarifying Amendments</a:t>
            </a:r>
            <a:endParaRPr lang="en-US" sz="4000" dirty="0"/>
          </a:p>
        </p:txBody>
      </p:sp>
      <p:sp>
        <p:nvSpPr>
          <p:cNvPr id="3" name="Content Placeholder 2">
            <a:extLst>
              <a:ext uri="{FF2B5EF4-FFF2-40B4-BE49-F238E27FC236}">
                <a16:creationId xmlns:a16="http://schemas.microsoft.com/office/drawing/2014/main" id="{6A1E3032-01EF-492E-B045-F5E4C6FC8151}"/>
              </a:ext>
            </a:extLst>
          </p:cNvPr>
          <p:cNvSpPr>
            <a:spLocks noGrp="1"/>
          </p:cNvSpPr>
          <p:nvPr>
            <p:ph idx="1"/>
          </p:nvPr>
        </p:nvSpPr>
        <p:spPr>
          <a:xfrm>
            <a:off x="838200" y="2438399"/>
            <a:ext cx="10515600" cy="3738563"/>
          </a:xfrm>
        </p:spPr>
        <p:txBody>
          <a:bodyPr/>
          <a:lstStyle/>
          <a:p>
            <a:pPr marL="0" indent="0">
              <a:buNone/>
            </a:pP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Pg</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55  Contains a list of conditions under which an applicant would not be required to provide public access.</a:t>
            </a:r>
            <a:endParaRPr lang="en-US" sz="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Condition 5.C. was amended as follows:  “Other reasonable and safe opportunities for public access to the shoreline are located within </a:t>
            </a:r>
            <a:r>
              <a:rPr lang="en-US" sz="2400"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a reasonable distance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of the proposed development site.</a:t>
            </a:r>
          </a:p>
          <a:p>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585127402"/>
      </p:ext>
    </p:extLst>
  </p:cSld>
  <p:clrMapOvr>
    <a:masterClrMapping/>
  </p:clrMapOvr>
  <p:transition spd="slow">
    <p:push dir="u"/>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89702-96DE-4C11-B881-7BE21AD81085}"/>
              </a:ext>
            </a:extLst>
          </p:cNvPr>
          <p:cNvSpPr>
            <a:spLocks noGrp="1"/>
          </p:cNvSpPr>
          <p:nvPr>
            <p:ph type="title"/>
          </p:nvPr>
        </p:nvSpPr>
        <p:spPr>
          <a:xfrm>
            <a:off x="838200" y="681037"/>
            <a:ext cx="10515600" cy="1109663"/>
          </a:xfrm>
        </p:spPr>
        <p:txBody>
          <a:bodyPr>
            <a:normAutofit fontScale="90000"/>
          </a:bodyPr>
          <a:lstStyle/>
          <a:p>
            <a:pPr algn="ctr"/>
            <a:r>
              <a:rPr lang="en-US" sz="4000" b="1" dirty="0">
                <a:latin typeface="Times New Roman" panose="02020603050405020304" pitchFamily="18" charset="0"/>
                <a:cs typeface="Times New Roman" panose="02020603050405020304" pitchFamily="18" charset="0"/>
              </a:rPr>
              <a:t>SMP User Guide</a:t>
            </a:r>
            <a:br>
              <a:rPr lang="en-US" sz="4400" b="1" dirty="0">
                <a:latin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85C34195-D4E6-4FD8-B34B-1379946868A6}"/>
              </a:ext>
            </a:extLst>
          </p:cNvPr>
          <p:cNvSpPr>
            <a:spLocks noGrp="1"/>
          </p:cNvSpPr>
          <p:nvPr>
            <p:ph idx="1"/>
          </p:nvPr>
        </p:nvSpPr>
        <p:spPr>
          <a:xfrm>
            <a:off x="838200" y="2505075"/>
            <a:ext cx="10515600" cy="3671888"/>
          </a:xfrm>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This will be an important guide for applicants and residents considering projects in the future. </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While working on clarifying language for Section 2.2 of the draft SMP, it became necessary to first work through the permit paths for substantial development, conditional use and variance permits.  In the process, a description of permit processing was drafted which could be beneficial for inclusion in the guide and is offered for consideration.  </a:t>
            </a:r>
          </a:p>
        </p:txBody>
      </p:sp>
    </p:spTree>
    <p:extLst>
      <p:ext uri="{BB962C8B-B14F-4D97-AF65-F5344CB8AC3E}">
        <p14:creationId xmlns:p14="http://schemas.microsoft.com/office/powerpoint/2010/main" val="2844950006"/>
      </p:ext>
    </p:extLst>
  </p:cSld>
  <p:clrMapOvr>
    <a:masterClrMapping/>
  </p:clrMapOvr>
  <p:transition spd="slow">
    <p:push dir="u"/>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D222A4-113E-47E1-94EB-2EF3FDE492AE}"/>
              </a:ext>
            </a:extLst>
          </p:cNvPr>
          <p:cNvSpPr>
            <a:spLocks noGrp="1"/>
          </p:cNvSpPr>
          <p:nvPr>
            <p:ph type="title"/>
          </p:nvPr>
        </p:nvSpPr>
        <p:spPr/>
        <p:txBody>
          <a:bodyPr>
            <a:normAutofit/>
          </a:bodyPr>
          <a:lstStyle/>
          <a:p>
            <a:pPr algn="ctr"/>
            <a:r>
              <a:rPr lang="en-US" sz="4000" b="1" dirty="0">
                <a:effectLst/>
                <a:latin typeface="Times New Roman" panose="02020603050405020304" pitchFamily="18" charset="0"/>
                <a:ea typeface="Calibri" panose="020F0502020204030204" pitchFamily="34" charset="0"/>
                <a:cs typeface="Times New Roman" panose="02020603050405020304" pitchFamily="18" charset="0"/>
              </a:rPr>
              <a:t>SEPA Environmental Checklist</a:t>
            </a:r>
            <a:endParaRPr lang="en-US" sz="4000"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188C570D-761A-4E9A-BA4F-B44EB9ED7416}"/>
              </a:ext>
            </a:extLst>
          </p:cNvPr>
          <p:cNvSpPr>
            <a:spLocks noGrp="1"/>
          </p:cNvSpPr>
          <p:nvPr>
            <p:ph idx="1"/>
          </p:nvPr>
        </p:nvSpPr>
        <p:spPr>
          <a:xfrm>
            <a:off x="838200" y="1844675"/>
            <a:ext cx="10515600" cy="4351338"/>
          </a:xfrm>
        </p:spPr>
        <p:txBody>
          <a:bodyPr>
            <a:normAutofit/>
          </a:bodyPr>
          <a:lstStyle/>
          <a:p>
            <a:pPr marL="0" indent="0">
              <a:buNone/>
            </a:pPr>
            <a:r>
              <a:rPr lang="en-US" sz="2400" dirty="0">
                <a:latin typeface="Times New Roman" panose="02020603050405020304" pitchFamily="18" charset="0"/>
                <a:cs typeface="Times New Roman" panose="02020603050405020304" pitchFamily="18" charset="0"/>
              </a:rPr>
              <a:t>The county is required to submit a SEPA Environmental Checklist for its SMP to the Department of Ecology. </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In effect, this gives the Department of Ecology a second opportunity to reject some or all of the SMP.  It is therefore important that both documents speak with the same voice.  The current SEPA Environmental Checklist was generated based on the SMP drafted by CREST.  Changes should be made to ensure it addresses conditions contained in the updated draft SMP.  A short list of suggested changes is offered to assist in that process. </a:t>
            </a:r>
          </a:p>
        </p:txBody>
      </p:sp>
    </p:spTree>
    <p:extLst>
      <p:ext uri="{BB962C8B-B14F-4D97-AF65-F5344CB8AC3E}">
        <p14:creationId xmlns:p14="http://schemas.microsoft.com/office/powerpoint/2010/main" val="3605404197"/>
      </p:ext>
    </p:extLst>
  </p:cSld>
  <p:clrMapOvr>
    <a:masterClrMapping/>
  </p:clrMapOvr>
  <p:transition spd="slow">
    <p:push dir="u"/>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6318EB-E0FD-41C4-9B11-5C508EA75CCA}"/>
              </a:ext>
            </a:extLst>
          </p:cNvPr>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Items To Be Included In Submittal</a:t>
            </a:r>
          </a:p>
        </p:txBody>
      </p:sp>
      <p:sp>
        <p:nvSpPr>
          <p:cNvPr id="3" name="Content Placeholder 2">
            <a:extLst>
              <a:ext uri="{FF2B5EF4-FFF2-40B4-BE49-F238E27FC236}">
                <a16:creationId xmlns:a16="http://schemas.microsoft.com/office/drawing/2014/main" id="{C283F315-CFC2-4B6E-A897-E6178F9D26DB}"/>
              </a:ext>
            </a:extLst>
          </p:cNvPr>
          <p:cNvSpPr>
            <a:spLocks noGrp="1"/>
          </p:cNvSpPr>
          <p:nvPr>
            <p:ph idx="1"/>
          </p:nvPr>
        </p:nvSpPr>
        <p:spPr>
          <a:xfrm>
            <a:off x="838200" y="2476499"/>
            <a:ext cx="10515600" cy="3700463"/>
          </a:xfrm>
        </p:spPr>
        <p:txBody>
          <a:bodyPr/>
          <a:lstStyle/>
          <a:p>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“In addition to the locally-approved SMP and environment designation maps, a complete submittal must include documents such as the public participation plan, inventory and </a:t>
            </a:r>
            <a:r>
              <a:rPr lang="en-US" sz="2400">
                <a:effectLst/>
                <a:latin typeface="Times New Roman" panose="02020603050405020304" pitchFamily="18" charset="0"/>
                <a:ea typeface="Calibri" panose="020F0502020204030204" pitchFamily="34" charset="0"/>
                <a:cs typeface="Times New Roman" panose="02020603050405020304" pitchFamily="18" charset="0"/>
              </a:rPr>
              <a:t>characterization report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(ICR), restoration plan, cumulative impacts analysis, interested parties mailing list, all written comments, public comment response matrix, signed ordinance/resolution, SEPA documentation, public hearing documentation, submittal checklist, memo, and index.”</a:t>
            </a:r>
          </a:p>
          <a:p>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(Source:  April 3, 2018 letter from Ecology section manager Perry J. Lund to Commissioner Mike Backman)</a:t>
            </a:r>
          </a:p>
          <a:p>
            <a:endParaRPr lang="en-US" dirty="0"/>
          </a:p>
        </p:txBody>
      </p:sp>
    </p:spTree>
    <p:extLst>
      <p:ext uri="{BB962C8B-B14F-4D97-AF65-F5344CB8AC3E}">
        <p14:creationId xmlns:p14="http://schemas.microsoft.com/office/powerpoint/2010/main" val="3093657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8175F-940C-48A9-8FFB-872177E0F432}"/>
              </a:ext>
            </a:extLst>
          </p:cNvPr>
          <p:cNvSpPr>
            <a:spLocks noGrp="1"/>
          </p:cNvSpPr>
          <p:nvPr>
            <p:ph type="ctrTitle"/>
          </p:nvPr>
        </p:nvSpPr>
        <p:spPr>
          <a:xfrm>
            <a:off x="1524000" y="782321"/>
            <a:ext cx="9144000" cy="1270000"/>
          </a:xfrm>
        </p:spPr>
        <p:txBody>
          <a:bodyPr>
            <a:normAutofit/>
          </a:bodyPr>
          <a:lstStyle/>
          <a:p>
            <a:r>
              <a:rPr lang="en-US" sz="4000" b="1" dirty="0">
                <a:latin typeface="Times New Roman" panose="02020603050405020304" pitchFamily="18" charset="0"/>
                <a:cs typeface="Times New Roman" panose="02020603050405020304" pitchFamily="18" charset="0"/>
              </a:rPr>
              <a:t>Real Property Rights Advisory Group Draft Shoreline Master Program</a:t>
            </a:r>
          </a:p>
        </p:txBody>
      </p:sp>
      <p:sp>
        <p:nvSpPr>
          <p:cNvPr id="3" name="Subtitle 2">
            <a:extLst>
              <a:ext uri="{FF2B5EF4-FFF2-40B4-BE49-F238E27FC236}">
                <a16:creationId xmlns:a16="http://schemas.microsoft.com/office/drawing/2014/main" id="{2A2A1D43-F140-45B3-A42E-3A6E709A4C05}"/>
              </a:ext>
            </a:extLst>
          </p:cNvPr>
          <p:cNvSpPr>
            <a:spLocks noGrp="1"/>
          </p:cNvSpPr>
          <p:nvPr>
            <p:ph type="subTitle" idx="1"/>
          </p:nvPr>
        </p:nvSpPr>
        <p:spPr>
          <a:xfrm>
            <a:off x="1524000" y="2844800"/>
            <a:ext cx="9144000" cy="3352800"/>
          </a:xfrm>
        </p:spPr>
        <p:txBody>
          <a:bodyPr>
            <a:normAutofit lnSpcReduction="10000"/>
          </a:bodyPr>
          <a:lstStyle/>
          <a:p>
            <a:r>
              <a:rPr lang="en-US" sz="2800" b="1" dirty="0">
                <a:latin typeface="Times New Roman" panose="02020603050405020304" pitchFamily="18" charset="0"/>
                <a:cs typeface="Times New Roman" panose="02020603050405020304" pitchFamily="18" charset="0"/>
              </a:rPr>
              <a:t>Post-Public Hearing Actions</a:t>
            </a:r>
          </a:p>
          <a:p>
            <a:endParaRPr lang="en-US" sz="2800" b="1" dirty="0">
              <a:latin typeface="Times New Roman" panose="02020603050405020304" pitchFamily="18" charset="0"/>
              <a:cs typeface="Times New Roman" panose="02020603050405020304" pitchFamily="18" charset="0"/>
            </a:endParaRPr>
          </a:p>
          <a:p>
            <a:pPr marL="457200" indent="-457200" algn="l">
              <a:buFont typeface="Arial" panose="020B0604020202020204" pitchFamily="34" charset="0"/>
              <a:buChar char="•"/>
            </a:pPr>
            <a:r>
              <a:rPr lang="en-US" sz="2800" b="1" dirty="0">
                <a:latin typeface="Times New Roman" panose="02020603050405020304" pitchFamily="18" charset="0"/>
                <a:cs typeface="Times New Roman" panose="02020603050405020304" pitchFamily="18" charset="0"/>
              </a:rPr>
              <a:t>Response to public comments received</a:t>
            </a:r>
          </a:p>
          <a:p>
            <a:pPr marL="457200" indent="-457200" algn="l">
              <a:buFont typeface="Arial" panose="020B0604020202020204" pitchFamily="34" charset="0"/>
              <a:buChar char="•"/>
            </a:pPr>
            <a:r>
              <a:rPr lang="en-US" sz="2800" b="1" dirty="0">
                <a:latin typeface="Times New Roman" panose="02020603050405020304" pitchFamily="18" charset="0"/>
                <a:cs typeface="Times New Roman" panose="02020603050405020304" pitchFamily="18" charset="0"/>
              </a:rPr>
              <a:t>Typos and page references</a:t>
            </a:r>
          </a:p>
          <a:p>
            <a:pPr marL="457200" indent="-457200" algn="l">
              <a:buFont typeface="Arial" panose="020B0604020202020204" pitchFamily="34" charset="0"/>
              <a:buChar char="•"/>
            </a:pPr>
            <a:r>
              <a:rPr lang="en-US" sz="2800" b="1" dirty="0">
                <a:latin typeface="Times New Roman" panose="02020603050405020304" pitchFamily="18" charset="0"/>
                <a:cs typeface="Times New Roman" panose="02020603050405020304" pitchFamily="18" charset="0"/>
              </a:rPr>
              <a:t>Clarifying amendments</a:t>
            </a:r>
          </a:p>
          <a:p>
            <a:pPr marL="457200" indent="-457200" algn="l">
              <a:buFont typeface="Arial" panose="020B0604020202020204" pitchFamily="34" charset="0"/>
              <a:buChar char="•"/>
            </a:pPr>
            <a:r>
              <a:rPr lang="en-US" sz="2800" b="1" dirty="0">
                <a:latin typeface="Times New Roman" panose="02020603050405020304" pitchFamily="18" charset="0"/>
                <a:cs typeface="Times New Roman" panose="02020603050405020304" pitchFamily="18" charset="0"/>
              </a:rPr>
              <a:t>SMP User Guide</a:t>
            </a:r>
          </a:p>
          <a:p>
            <a:pPr marL="457200" indent="-457200" algn="l">
              <a:buFont typeface="Arial" panose="020B0604020202020204" pitchFamily="34" charset="0"/>
              <a:buChar char="•"/>
            </a:pPr>
            <a:r>
              <a:rPr lang="en-US" sz="2800" b="1" dirty="0">
                <a:latin typeface="Times New Roman" panose="02020603050405020304" pitchFamily="18" charset="0"/>
                <a:cs typeface="Times New Roman" panose="02020603050405020304" pitchFamily="18" charset="0"/>
              </a:rPr>
              <a:t>SEPA concerns</a:t>
            </a:r>
          </a:p>
        </p:txBody>
      </p:sp>
    </p:spTree>
    <p:extLst>
      <p:ext uri="{BB962C8B-B14F-4D97-AF65-F5344CB8AC3E}">
        <p14:creationId xmlns:p14="http://schemas.microsoft.com/office/powerpoint/2010/main" val="1353354928"/>
      </p:ext>
    </p:extLst>
  </p:cSld>
  <p:clrMapOvr>
    <a:masterClrMapping/>
  </p:clrMapOvr>
  <p:transition spd="slow">
    <p:push dir="u"/>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72510B-AD8E-4455-87A4-9BD8B3E27FDE}"/>
              </a:ext>
            </a:extLst>
          </p:cNvPr>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Response to public comments received</a:t>
            </a:r>
          </a:p>
        </p:txBody>
      </p:sp>
      <p:sp>
        <p:nvSpPr>
          <p:cNvPr id="3" name="Content Placeholder 2">
            <a:extLst>
              <a:ext uri="{FF2B5EF4-FFF2-40B4-BE49-F238E27FC236}">
                <a16:creationId xmlns:a16="http://schemas.microsoft.com/office/drawing/2014/main" id="{1B0FEF20-E3DC-4CC3-8502-AA8222DEED16}"/>
              </a:ext>
            </a:extLst>
          </p:cNvPr>
          <p:cNvSpPr>
            <a:spLocks noGrp="1"/>
          </p:cNvSpPr>
          <p:nvPr>
            <p:ph idx="1"/>
          </p:nvPr>
        </p:nvSpPr>
        <p:spPr>
          <a:xfrm>
            <a:off x="838200" y="2352675"/>
            <a:ext cx="10515600" cy="3824288"/>
          </a:xfrm>
        </p:spPr>
        <p:txBody>
          <a:bodyPr>
            <a:normAutofit/>
          </a:bodyPr>
          <a:lstStyle/>
          <a:p>
            <a:pPr marL="0" indent="0">
              <a:buNone/>
            </a:pPr>
            <a:r>
              <a:rPr lang="en-US" sz="2400" dirty="0">
                <a:effectLst/>
                <a:latin typeface="Times New Roman" panose="02020603050405020304" pitchFamily="18" charset="0"/>
                <a:ea typeface="Calibri" panose="020F0502020204030204" pitchFamily="34" charset="0"/>
              </a:rPr>
              <a:t>Comment from </a:t>
            </a:r>
            <a:r>
              <a:rPr lang="en-US" sz="2400" dirty="0" err="1">
                <a:effectLst/>
                <a:latin typeface="Times New Roman" panose="02020603050405020304" pitchFamily="18" charset="0"/>
                <a:ea typeface="Calibri" panose="020F0502020204030204" pitchFamily="34" charset="0"/>
              </a:rPr>
              <a:t>Futurewise</a:t>
            </a:r>
            <a:r>
              <a:rPr lang="en-US" sz="2400" dirty="0">
                <a:effectLst/>
                <a:latin typeface="Times New Roman" panose="02020603050405020304" pitchFamily="18" charset="0"/>
                <a:ea typeface="Calibri" panose="020F0502020204030204" pitchFamily="34" charset="0"/>
              </a:rPr>
              <a:t>:  We recommend that 6.2.2 be updated to require preconstruction reviews of sites likely to contain archaeological resources.</a:t>
            </a:r>
          </a:p>
          <a:p>
            <a:endParaRPr lang="en-US" sz="2400" dirty="0">
              <a:latin typeface="Times New Roman" panose="02020603050405020304" pitchFamily="18" charset="0"/>
            </a:endParaRPr>
          </a:p>
          <a:p>
            <a:pPr marL="0" indent="0">
              <a:buNone/>
            </a:pPr>
            <a:r>
              <a:rPr lang="en-US" sz="2400" dirty="0">
                <a:latin typeface="Times New Roman" panose="02020603050405020304" pitchFamily="18" charset="0"/>
                <a:cs typeface="Times New Roman" panose="02020603050405020304" pitchFamily="18" charset="0"/>
              </a:rPr>
              <a:t>Response: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County is concerned the cost of a uniform set of studies, such as those prescribed in the Draft CREST document, would eliminate improvement choices by private landowners and, in effect, constitute a taking of property.  For that reason, the Wahkiakum County Draft Shoreline Master Program delegates the decision for what, if any, studies might be required to the Shoreline Administrator to be performed on a case-by-case basis.  </a:t>
            </a:r>
          </a:p>
          <a:p>
            <a:endParaRPr lang="en-US" sz="2400" dirty="0"/>
          </a:p>
        </p:txBody>
      </p:sp>
    </p:spTree>
    <p:extLst>
      <p:ext uri="{BB962C8B-B14F-4D97-AF65-F5344CB8AC3E}">
        <p14:creationId xmlns:p14="http://schemas.microsoft.com/office/powerpoint/2010/main" val="3707506423"/>
      </p:ext>
    </p:extLst>
  </p:cSld>
  <p:clrMapOvr>
    <a:masterClrMapping/>
  </p:clrMapOvr>
  <p:transition spd="slow">
    <p:push di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CBF446-0A0A-4199-AD84-6DC36DB376B2}"/>
              </a:ext>
            </a:extLst>
          </p:cNvPr>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Response to public comments received</a:t>
            </a:r>
            <a:endParaRPr lang="en-US" sz="4000" dirty="0"/>
          </a:p>
        </p:txBody>
      </p:sp>
      <p:sp>
        <p:nvSpPr>
          <p:cNvPr id="3" name="Content Placeholder 2">
            <a:extLst>
              <a:ext uri="{FF2B5EF4-FFF2-40B4-BE49-F238E27FC236}">
                <a16:creationId xmlns:a16="http://schemas.microsoft.com/office/drawing/2014/main" id="{7A453C8B-CD4F-4451-B529-DFE75CFD77FB}"/>
              </a:ext>
            </a:extLst>
          </p:cNvPr>
          <p:cNvSpPr>
            <a:spLocks noGrp="1"/>
          </p:cNvSpPr>
          <p:nvPr>
            <p:ph idx="1"/>
          </p:nvPr>
        </p:nvSpPr>
        <p:spPr>
          <a:xfrm>
            <a:off x="838200" y="1825625"/>
            <a:ext cx="10515600" cy="4667250"/>
          </a:xfrm>
        </p:spPr>
        <p:txBody>
          <a:bodyPr>
            <a:normAutofit fontScale="92500" lnSpcReduction="10000"/>
          </a:bodyPr>
          <a:lstStyle/>
          <a:p>
            <a:pPr marL="0" indent="0">
              <a:buNone/>
            </a:pPr>
            <a:r>
              <a:rPr lang="en-US" sz="2400" b="1" dirty="0">
                <a:latin typeface="Times New Roman" panose="02020603050405020304" pitchFamily="18" charset="0"/>
                <a:cs typeface="Times New Roman" panose="02020603050405020304" pitchFamily="18" charset="0"/>
              </a:rPr>
              <a:t>Comment</a:t>
            </a:r>
            <a:r>
              <a:rPr lang="en-US" sz="2400" dirty="0">
                <a:latin typeface="Times New Roman" panose="02020603050405020304" pitchFamily="18" charset="0"/>
                <a:cs typeface="Times New Roman" panose="02020603050405020304" pitchFamily="18" charset="0"/>
              </a:rPr>
              <a:t> by </a:t>
            </a:r>
            <a:r>
              <a:rPr lang="en-US" sz="2400" dirty="0" err="1">
                <a:latin typeface="Times New Roman" panose="02020603050405020304" pitchFamily="18" charset="0"/>
                <a:cs typeface="Times New Roman" panose="02020603050405020304" pitchFamily="18" charset="0"/>
              </a:rPr>
              <a:t>Futurewise</a:t>
            </a:r>
            <a:r>
              <a:rPr lang="en-US" sz="2400" dirty="0">
                <a:latin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Public access is required whether these uses are on public or private land. Policies and requirements for public access must be included in the SMP Update consistent with the SMA and the SMP Guidelines.</a:t>
            </a:r>
          </a:p>
          <a:p>
            <a:pPr marL="0" indent="0">
              <a:buNone/>
            </a:pPr>
            <a:endParaRPr lang="en-US" sz="2400" dirty="0">
              <a:latin typeface="Times New Roman" panose="02020603050405020304" pitchFamily="18" charset="0"/>
              <a:cs typeface="Times New Roman" panose="02020603050405020304" pitchFamily="18" charset="0"/>
            </a:endParaRPr>
          </a:p>
          <a:p>
            <a:pPr marL="0" marR="0" indent="0">
              <a:buNone/>
            </a:pPr>
            <a:r>
              <a:rPr lang="en-US" sz="2400" b="1" dirty="0">
                <a:latin typeface="Times New Roman" panose="02020603050405020304" pitchFamily="18" charset="0"/>
                <a:cs typeface="Times New Roman" panose="02020603050405020304" pitchFamily="18" charset="0"/>
              </a:rPr>
              <a:t>Response</a:t>
            </a:r>
            <a:r>
              <a:rPr lang="en-US" sz="2400" dirty="0">
                <a:latin typeface="Times New Roman" panose="02020603050405020304" pitchFamily="18" charset="0"/>
                <a:cs typeface="Times New Roman" panose="02020603050405020304" pitchFamily="18" charset="0"/>
              </a:rPr>
              <a:t>: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Both the guidance contained in WAC 173-26-221 and the language in the Draft Wahkiakum County Shoreline Master Program comport with the mandate of the Washington Shoreline Management Act (SMA) in regard to the issue of public access.  </a:t>
            </a:r>
          </a:p>
          <a:p>
            <a:pPr marL="0" marR="0" indent="0">
              <a:buNone/>
            </a:pPr>
            <a:endParaRPr lang="en-US" sz="9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spcAft>
                <a:spcPts val="800"/>
              </a:spcAft>
              <a:buNone/>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SMA is clear in its mandate that public access be provided for developments permitted on public lands within shorelines of the state.  </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Wahkiakum County Draft Shoreline Master Program is in direct agreement with the mandatory language contained in both the SMA and the above referenced WAC.  The County has elected not to require public access on private lands in favor of protecting private property rights.</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875670"/>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B5231E-4CF7-48BE-89D3-9C8996AAFC99}"/>
              </a:ext>
            </a:extLst>
          </p:cNvPr>
          <p:cNvSpPr>
            <a:spLocks noGrp="1"/>
          </p:cNvSpPr>
          <p:nvPr>
            <p:ph type="title"/>
          </p:nvPr>
        </p:nvSpPr>
        <p:spPr/>
        <p:txBody>
          <a:bodyPr>
            <a:normAutofit/>
          </a:bodyPr>
          <a:lstStyle/>
          <a:p>
            <a:r>
              <a:rPr lang="en-US" sz="4000" b="1" dirty="0">
                <a:latin typeface="Times New Roman" panose="02020603050405020304" pitchFamily="18" charset="0"/>
                <a:cs typeface="Times New Roman" panose="02020603050405020304" pitchFamily="18" charset="0"/>
              </a:rPr>
              <a:t>Response to public comments received</a:t>
            </a:r>
            <a:endParaRPr lang="en-US" sz="4000" dirty="0"/>
          </a:p>
        </p:txBody>
      </p:sp>
      <p:sp>
        <p:nvSpPr>
          <p:cNvPr id="3" name="Content Placeholder 2">
            <a:extLst>
              <a:ext uri="{FF2B5EF4-FFF2-40B4-BE49-F238E27FC236}">
                <a16:creationId xmlns:a16="http://schemas.microsoft.com/office/drawing/2014/main" id="{87239B2D-1874-44DD-A732-D659912A5798}"/>
              </a:ext>
            </a:extLst>
          </p:cNvPr>
          <p:cNvSpPr>
            <a:spLocks noGrp="1"/>
          </p:cNvSpPr>
          <p:nvPr>
            <p:ph idx="1"/>
          </p:nvPr>
        </p:nvSpPr>
        <p:spPr>
          <a:xfrm>
            <a:off x="838200" y="1825625"/>
            <a:ext cx="10515600" cy="4667250"/>
          </a:xfrm>
        </p:spPr>
        <p:txBody>
          <a:bodyPr>
            <a:normAutofit lnSpcReduction="10000"/>
          </a:bodyPr>
          <a:lstStyle/>
          <a:p>
            <a:pPr marL="0" indent="0">
              <a:buNone/>
            </a:pPr>
            <a:r>
              <a:rPr lang="en-US" sz="2400" dirty="0">
                <a:latin typeface="Times New Roman" panose="02020603050405020304" pitchFamily="18" charset="0"/>
                <a:cs typeface="Times New Roman" panose="02020603050405020304" pitchFamily="18" charset="0"/>
              </a:rPr>
              <a:t>Public Access (cont.)</a:t>
            </a:r>
          </a:p>
          <a:p>
            <a:endParaRPr lang="en-US" sz="24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The SMP’s for </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Pacific County, Adams County (SEWA), City of Chelan, City of Winlock and, City of </a:t>
            </a:r>
            <a:r>
              <a:rPr lang="en-US" sz="240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South Bend, contain </a:t>
            </a:r>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wording,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Ensure public access opportunities do not include the right to enter or cross private property, except where dedicated public rights-of-way or easements are established or where a development is specifically designed to accommodate public access.“  That same language is included in the Wahkiakum county draft SMP under Goal 2 of 6.2.5 – Public Access, found on page 53.</a:t>
            </a:r>
          </a:p>
          <a:p>
            <a:endPar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en-US" sz="24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SMP’s of Franklin, Benton, Cowlitz and Grays Harbor counties all require that public access be consistent with private property rights.  The SMP of Snohomish county only requires public access to public property.</a:t>
            </a: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55657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4098BF-32F0-4C7C-B290-DF0678C46A6A}"/>
              </a:ext>
            </a:extLst>
          </p:cNvPr>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Response to public comments received</a:t>
            </a:r>
          </a:p>
        </p:txBody>
      </p:sp>
      <p:sp>
        <p:nvSpPr>
          <p:cNvPr id="3" name="Content Placeholder 2">
            <a:extLst>
              <a:ext uri="{FF2B5EF4-FFF2-40B4-BE49-F238E27FC236}">
                <a16:creationId xmlns:a16="http://schemas.microsoft.com/office/drawing/2014/main" id="{DBBA2227-497B-4BC6-8842-DF3BAD542101}"/>
              </a:ext>
            </a:extLst>
          </p:cNvPr>
          <p:cNvSpPr>
            <a:spLocks noGrp="1"/>
          </p:cNvSpPr>
          <p:nvPr>
            <p:ph idx="1"/>
          </p:nvPr>
        </p:nvSpPr>
        <p:spPr>
          <a:xfrm>
            <a:off x="838200" y="2438399"/>
            <a:ext cx="10515600" cy="3738563"/>
          </a:xfrm>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Comment</a:t>
            </a:r>
            <a:r>
              <a:rPr lang="en-US" sz="2400" dirty="0">
                <a:latin typeface="Times New Roman" panose="02020603050405020304" pitchFamily="18" charset="0"/>
                <a:cs typeface="Times New Roman" panose="02020603050405020304" pitchFamily="18" charset="0"/>
              </a:rPr>
              <a:t> by </a:t>
            </a:r>
            <a:r>
              <a:rPr lang="en-US" sz="2400" dirty="0" err="1">
                <a:latin typeface="Times New Roman" panose="02020603050405020304" pitchFamily="18" charset="0"/>
                <a:cs typeface="Times New Roman" panose="02020603050405020304" pitchFamily="18" charset="0"/>
              </a:rPr>
              <a:t>Futurewise</a:t>
            </a:r>
            <a:r>
              <a:rPr lang="en-US" sz="2400" dirty="0">
                <a:latin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policy of the Shoreline Management Act (SMA) and Shoreline Master Program Guidelines require shoreline master programs to address the flooding that will be caused by sea level rise. </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b="1" dirty="0">
                <a:latin typeface="Times New Roman" panose="02020603050405020304" pitchFamily="18" charset="0"/>
                <a:cs typeface="Times New Roman" panose="02020603050405020304" pitchFamily="18" charset="0"/>
              </a:rPr>
              <a:t>Response:</a:t>
            </a:r>
            <a:r>
              <a:rPr lang="en-US" sz="2400" dirty="0">
                <a:latin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Predictions of future sea level rise are beyond the scope of this SMP and would be more appropriate for consideration in future required updates.  In the meantime, Wahkiakum County continues to address flooding issues through its Comprehensive Flood Management Plan and associated County Ordinance.</a:t>
            </a:r>
          </a:p>
          <a:p>
            <a:pPr mar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33306641"/>
      </p:ext>
    </p:extLst>
  </p:cSld>
  <p:clrMapOvr>
    <a:masterClrMapping/>
  </p:clrMapOvr>
  <p:transition spd="slow">
    <p:push dir="u"/>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136F88-B128-4451-B129-222C294C771F}"/>
              </a:ext>
            </a:extLst>
          </p:cNvPr>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Response to public comments received</a:t>
            </a:r>
            <a:endParaRPr lang="en-US" sz="4000" dirty="0"/>
          </a:p>
        </p:txBody>
      </p:sp>
      <p:sp>
        <p:nvSpPr>
          <p:cNvPr id="3" name="Content Placeholder 2">
            <a:extLst>
              <a:ext uri="{FF2B5EF4-FFF2-40B4-BE49-F238E27FC236}">
                <a16:creationId xmlns:a16="http://schemas.microsoft.com/office/drawing/2014/main" id="{36B7FB24-5896-4460-8D90-B63E7E133A73}"/>
              </a:ext>
            </a:extLst>
          </p:cNvPr>
          <p:cNvSpPr>
            <a:spLocks noGrp="1"/>
          </p:cNvSpPr>
          <p:nvPr>
            <p:ph idx="1"/>
          </p:nvPr>
        </p:nvSpPr>
        <p:spPr>
          <a:xfrm>
            <a:off x="838200" y="2343149"/>
            <a:ext cx="10515600" cy="3833813"/>
          </a:xfrm>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Comment</a:t>
            </a:r>
            <a:r>
              <a:rPr lang="en-US" sz="2400" dirty="0">
                <a:latin typeface="Times New Roman" panose="02020603050405020304" pitchFamily="18" charset="0"/>
                <a:cs typeface="Times New Roman" panose="02020603050405020304" pitchFamily="18" charset="0"/>
              </a:rPr>
              <a:t> by </a:t>
            </a:r>
            <a:r>
              <a:rPr lang="en-US" sz="2400" dirty="0" err="1">
                <a:latin typeface="Times New Roman" panose="02020603050405020304" pitchFamily="18" charset="0"/>
                <a:cs typeface="Times New Roman" panose="02020603050405020304" pitchFamily="18" charset="0"/>
              </a:rPr>
              <a:t>Futurewise</a:t>
            </a:r>
            <a:r>
              <a:rPr lang="en-US" sz="2400" dirty="0">
                <a:latin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Protecting functions within at least one 200-year SPTH (site potential tree height) is a scientifically supported approach if the goal is to protect and maintain full function of the riparian ecosystem.</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r>
              <a:rPr lang="en-US" sz="2400" b="1" dirty="0">
                <a:latin typeface="Times New Roman" panose="02020603050405020304" pitchFamily="18" charset="0"/>
                <a:cs typeface="Times New Roman" panose="02020603050405020304" pitchFamily="18" charset="0"/>
              </a:rPr>
              <a:t>Response</a:t>
            </a:r>
            <a:r>
              <a:rPr lang="en-US" sz="2400" dirty="0">
                <a:latin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comment indicates a belief SMP’s should be in a constant state of flux, adapting to every new environmental approach proposed in a paper reportedly of scientific merit.  The SMA envisions an orderly schedule of updates to a region’s SMP.  The approach taken in the County’s draft SMP comports with current Ecology guidance and accepted forestry practices.  </a:t>
            </a:r>
          </a:p>
          <a:p>
            <a:pPr mar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8941690"/>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579225-A25C-43DF-B722-962B86A4F030}"/>
              </a:ext>
            </a:extLst>
          </p:cNvPr>
          <p:cNvSpPr>
            <a:spLocks noGrp="1"/>
          </p:cNvSpPr>
          <p:nvPr>
            <p:ph type="title"/>
          </p:nvPr>
        </p:nvSpPr>
        <p:spPr/>
        <p:txBody>
          <a:bodyPr>
            <a:normAutofit/>
          </a:bodyPr>
          <a:lstStyle/>
          <a:p>
            <a:pPr algn="ctr"/>
            <a:r>
              <a:rPr lang="en-US" sz="4000" b="1" dirty="0">
                <a:latin typeface="Times New Roman" panose="02020603050405020304" pitchFamily="18" charset="0"/>
                <a:cs typeface="Times New Roman" panose="02020603050405020304" pitchFamily="18" charset="0"/>
              </a:rPr>
              <a:t>Response to public comments received</a:t>
            </a:r>
            <a:endParaRPr lang="en-US" sz="4000" dirty="0"/>
          </a:p>
        </p:txBody>
      </p:sp>
      <p:sp>
        <p:nvSpPr>
          <p:cNvPr id="3" name="Content Placeholder 2">
            <a:extLst>
              <a:ext uri="{FF2B5EF4-FFF2-40B4-BE49-F238E27FC236}">
                <a16:creationId xmlns:a16="http://schemas.microsoft.com/office/drawing/2014/main" id="{679EA691-8144-4215-BCC2-77E328F2AFB2}"/>
              </a:ext>
            </a:extLst>
          </p:cNvPr>
          <p:cNvSpPr>
            <a:spLocks noGrp="1"/>
          </p:cNvSpPr>
          <p:nvPr>
            <p:ph idx="1"/>
          </p:nvPr>
        </p:nvSpPr>
        <p:spPr>
          <a:xfrm>
            <a:off x="838200" y="2028825"/>
            <a:ext cx="10515600" cy="4362449"/>
          </a:xfrm>
        </p:spPr>
        <p:txBody>
          <a:bodyPr>
            <a:normAutofit/>
          </a:bodyPr>
          <a:lstStyle/>
          <a:p>
            <a:pPr marL="0" indent="0">
              <a:buNone/>
            </a:pPr>
            <a:r>
              <a:rPr lang="en-US" sz="2400" b="1" dirty="0">
                <a:latin typeface="Times New Roman" panose="02020603050405020304" pitchFamily="18" charset="0"/>
                <a:cs typeface="Times New Roman" panose="02020603050405020304" pitchFamily="18" charset="0"/>
              </a:rPr>
              <a:t>Comment</a:t>
            </a:r>
            <a:r>
              <a:rPr lang="en-US" sz="2400" dirty="0">
                <a:latin typeface="Times New Roman" panose="02020603050405020304" pitchFamily="18" charset="0"/>
                <a:cs typeface="Times New Roman" panose="02020603050405020304" pitchFamily="18" charset="0"/>
              </a:rPr>
              <a:t>:  A resident questioned Commissioner </a:t>
            </a:r>
            <a:r>
              <a:rPr lang="en-US" sz="2400" dirty="0" err="1">
                <a:latin typeface="Times New Roman" panose="02020603050405020304" pitchFamily="18" charset="0"/>
                <a:cs typeface="Times New Roman" panose="02020603050405020304" pitchFamily="18" charset="0"/>
              </a:rPr>
              <a:t>Tischer</a:t>
            </a:r>
            <a:r>
              <a:rPr lang="en-US" sz="2400" dirty="0">
                <a:latin typeface="Times New Roman" panose="02020603050405020304" pitchFamily="18" charset="0"/>
                <a:cs typeface="Times New Roman" panose="02020603050405020304" pitchFamily="18" charset="0"/>
              </a:rPr>
              <a:t> regarding the SMP increasing the setback requirement to 150 feet. </a:t>
            </a:r>
          </a:p>
          <a:p>
            <a:pPr marL="0" indent="0">
              <a:buNone/>
            </a:pPr>
            <a:endParaRPr lang="en-US" sz="2400" dirty="0">
              <a:latin typeface="Times New Roman" panose="02020603050405020304" pitchFamily="18" charset="0"/>
              <a:cs typeface="Times New Roman" panose="02020603050405020304" pitchFamily="18" charset="0"/>
            </a:endParaRPr>
          </a:p>
          <a:p>
            <a:pPr marL="0" marR="0" indent="0">
              <a:spcBef>
                <a:spcPts val="0"/>
              </a:spcBef>
              <a:spcAft>
                <a:spcPts val="0"/>
              </a:spcAft>
              <a:buNone/>
            </a:pPr>
            <a:r>
              <a:rPr lang="en-US" sz="2400" b="1" dirty="0">
                <a:latin typeface="Times New Roman" panose="02020603050405020304" pitchFamily="18" charset="0"/>
                <a:cs typeface="Times New Roman" panose="02020603050405020304" pitchFamily="18" charset="0"/>
              </a:rPr>
              <a:t>Response</a:t>
            </a:r>
            <a:r>
              <a:rPr lang="en-US" sz="2400" dirty="0">
                <a:latin typeface="Times New Roman" panose="02020603050405020304" pitchFamily="18" charset="0"/>
                <a:cs typeface="Times New Roman" panose="02020603050405020304" pitchFamily="18" charset="0"/>
              </a:rPr>
              <a:t>:  Other counties’ SMP’s were</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re-reviewed.  A search of DOE's website revealed their last update of SMP Guidance was 9/17.  As a result</a:t>
            </a:r>
            <a:r>
              <a:rPr lang="en-US" sz="2400" dirty="0">
                <a:latin typeface="Times New Roman" panose="02020603050405020304" pitchFamily="18" charset="0"/>
                <a:ea typeface="Calibri" panose="020F0502020204030204" pitchFamily="34" charset="0"/>
                <a:cs typeface="Times New Roman" panose="02020603050405020304" pitchFamily="18" charset="0"/>
              </a:rPr>
              <a:t>, the review was focused on SMP’s approved after that date.</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While a number of counties have the 150 feet setback requirement, there are three approved SMP’s that do not.  Pacific County’s setback is 130 feet.  Okanogan County’s is 125 feet.  Walla Walla’s is 100 feet.  </a:t>
            </a:r>
          </a:p>
          <a:p>
            <a:pPr marL="0" marR="0" indent="0">
              <a:spcBef>
                <a:spcPts val="0"/>
              </a:spcBef>
              <a:spcAft>
                <a:spcPts val="0"/>
              </a:spcAft>
              <a:buNone/>
            </a:pP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pPr marL="0" marR="0" indent="0">
              <a:spcBef>
                <a:spcPts val="0"/>
              </a:spcBef>
              <a:spcAft>
                <a:spcPts val="0"/>
              </a:spcAft>
              <a:buNone/>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With the exception of parking, setback requirements in the draft SMP were reduced to 100 feet.  The parking setback remains 150 feet.</a:t>
            </a:r>
          </a:p>
          <a:p>
            <a:pPr mar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47367291"/>
      </p:ext>
    </p:extLst>
  </p:cSld>
  <p:clrMapOvr>
    <a:masterClrMapping/>
  </p:clrMapOvr>
  <p:transition spd="slow">
    <p:push dir="u"/>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B3EDAB-4B84-42F5-A451-14CE2266CB75}"/>
              </a:ext>
            </a:extLst>
          </p:cNvPr>
          <p:cNvSpPr>
            <a:spLocks noGrp="1"/>
          </p:cNvSpPr>
          <p:nvPr>
            <p:ph type="title"/>
          </p:nvPr>
        </p:nvSpPr>
        <p:spPr/>
        <p:txBody>
          <a:bodyPr/>
          <a:lstStyle/>
          <a:p>
            <a:pPr algn="ctr"/>
            <a:r>
              <a:rPr lang="en-US" sz="4000" b="1" dirty="0">
                <a:latin typeface="Times New Roman" panose="02020603050405020304" pitchFamily="18" charset="0"/>
                <a:cs typeface="Times New Roman" panose="02020603050405020304" pitchFamily="18" charset="0"/>
              </a:rPr>
              <a:t>Typos and page references</a:t>
            </a:r>
            <a:br>
              <a:rPr lang="en-US" sz="4400" b="1" dirty="0">
                <a:latin typeface="Times New Roman" panose="02020603050405020304" pitchFamily="18"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id="{41C9581E-E7DF-4E8B-BD25-CD206F79DC46}"/>
              </a:ext>
            </a:extLst>
          </p:cNvPr>
          <p:cNvSpPr>
            <a:spLocks noGrp="1"/>
          </p:cNvSpPr>
          <p:nvPr>
            <p:ph idx="1"/>
          </p:nvPr>
        </p:nvSpPr>
        <p:spPr>
          <a:xfrm>
            <a:off x="838200" y="1825625"/>
            <a:ext cx="10515600" cy="4667250"/>
          </a:xfrm>
        </p:spPr>
        <p:txBody>
          <a:bodyPr>
            <a:normAutofit/>
          </a:bodyPr>
          <a:lstStyle/>
          <a:p>
            <a:r>
              <a:rPr lang="en-US" sz="2400" dirty="0">
                <a:latin typeface="Times New Roman" panose="02020603050405020304" pitchFamily="18" charset="0"/>
                <a:cs typeface="Times New Roman" panose="02020603050405020304" pitchFamily="18" charset="0"/>
              </a:rPr>
              <a:t>Within the document, there were occasional typographical errors.  There were also problems with how Chart 1 and Tables I and II were displayed when the document was converted to Word.  Thanks to the efforts of Laurie Williams and Josh Holt, those were recreated and inserted into the proposed draft in place of </a:t>
            </a:r>
            <a:r>
              <a:rPr lang="en-US" sz="2400">
                <a:latin typeface="Times New Roman" panose="02020603050405020304" pitchFamily="18" charset="0"/>
                <a:cs typeface="Times New Roman" panose="02020603050405020304" pitchFamily="18" charset="0"/>
              </a:rPr>
              <a:t>the defective ones.</a:t>
            </a:r>
            <a:endParaRPr lang="en-US" sz="1000" dirty="0">
              <a:latin typeface="Times New Roman" panose="02020603050405020304" pitchFamily="18" charset="0"/>
              <a:cs typeface="Times New Roman" panose="02020603050405020304" pitchFamily="18" charset="0"/>
            </a:endParaRPr>
          </a:p>
          <a:p>
            <a:r>
              <a:rPr lang="en-US" sz="2400" dirty="0">
                <a:latin typeface="Times New Roman" panose="02020603050405020304" pitchFamily="18" charset="0"/>
                <a:cs typeface="Times New Roman" panose="02020603050405020304" pitchFamily="18" charset="0"/>
              </a:rPr>
              <a:t>References to Tables I and II listed incorrect pages.  Those references were corrected. </a:t>
            </a:r>
            <a:endParaRPr lang="en-US" sz="800" dirty="0">
              <a:latin typeface="Times New Roman" panose="02020603050405020304" pitchFamily="18" charset="0"/>
              <a:cs typeface="Times New Roman" panose="02020603050405020304" pitchFamily="18" charset="0"/>
            </a:endParaRPr>
          </a:p>
          <a:p>
            <a:pPr>
              <a:lnSpc>
                <a:spcPct val="150000"/>
              </a:lnSpc>
            </a:pPr>
            <a:r>
              <a:rPr lang="en-US" sz="2400" dirty="0">
                <a:latin typeface="Times New Roman" panose="02020603050405020304" pitchFamily="18" charset="0"/>
                <a:cs typeface="Times New Roman" panose="02020603050405020304" pitchFamily="18" charset="0"/>
              </a:rPr>
              <a:t>Page 36 – Corrected “Columbia Channel” to “Cathlamet Channel.”</a:t>
            </a:r>
          </a:p>
          <a:p>
            <a:pPr>
              <a:lnSpc>
                <a:spcPct val="150000"/>
              </a:lnSpc>
            </a:pPr>
            <a:r>
              <a:rPr lang="en-US" sz="2400" dirty="0">
                <a:latin typeface="Times New Roman" panose="02020603050405020304" pitchFamily="18" charset="0"/>
                <a:cs typeface="Times New Roman" panose="02020603050405020304" pitchFamily="18" charset="0"/>
              </a:rPr>
              <a:t>Page 49, 6.1.B.5. – Corrected “shore term” to “short term.”</a:t>
            </a:r>
          </a:p>
          <a:p>
            <a:pPr>
              <a:lnSpc>
                <a:spcPct val="150000"/>
              </a:lnSpc>
            </a:pPr>
            <a:r>
              <a:rPr lang="en-US" sz="2400" dirty="0">
                <a:latin typeface="Times New Roman" panose="02020603050405020304" pitchFamily="18" charset="0"/>
                <a:cs typeface="Times New Roman" panose="02020603050405020304" pitchFamily="18" charset="0"/>
              </a:rPr>
              <a:t>Page 50, 6.2.1.1. – Corrected “potentially” to “potential.”</a:t>
            </a:r>
          </a:p>
          <a:p>
            <a:pPr marL="0" indent="0">
              <a:buNone/>
            </a:pPr>
            <a:endParaRPr lang="en-US" sz="2400" dirty="0">
              <a:latin typeface="Times New Roman" panose="02020603050405020304" pitchFamily="18" charset="0"/>
              <a:cs typeface="Times New Roman" panose="02020603050405020304" pitchFamily="18" charset="0"/>
            </a:endParaRPr>
          </a:p>
          <a:p>
            <a:pPr marL="0" indent="0">
              <a:buNone/>
            </a:pPr>
            <a:endParaRPr lang="en-US"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1393598"/>
      </p:ext>
    </p:extLst>
  </p:cSld>
  <p:clrMapOvr>
    <a:masterClrMapping/>
  </p:clrMapOvr>
  <p:transition spd="slow">
    <p:push dir="u"/>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327</TotalTime>
  <Words>1600</Words>
  <Application>Microsoft Office PowerPoint</Application>
  <PresentationFormat>Widescreen</PresentationFormat>
  <Paragraphs>86</Paragraphs>
  <Slides>16</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16</vt:i4>
      </vt:variant>
    </vt:vector>
  </HeadingPairs>
  <TitlesOfParts>
    <vt:vector size="23" baseType="lpstr">
      <vt:lpstr>Arial</vt:lpstr>
      <vt:lpstr>Calibri</vt:lpstr>
      <vt:lpstr>Calibri Light</vt:lpstr>
      <vt:lpstr>Georgia Pro Black</vt:lpstr>
      <vt:lpstr>Georgia Pro Cond Semibold</vt:lpstr>
      <vt:lpstr>Times New Roman</vt:lpstr>
      <vt:lpstr>Office Theme</vt:lpstr>
      <vt:lpstr>    WAHKIAKUM COUNTY     </vt:lpstr>
      <vt:lpstr>Real Property Rights Advisory Group Draft Shoreline Master Program</vt:lpstr>
      <vt:lpstr>Response to public comments received</vt:lpstr>
      <vt:lpstr>Response to public comments received</vt:lpstr>
      <vt:lpstr>Response to public comments received</vt:lpstr>
      <vt:lpstr>Response to public comments received</vt:lpstr>
      <vt:lpstr>Response to public comments received</vt:lpstr>
      <vt:lpstr>Response to public comments received</vt:lpstr>
      <vt:lpstr>Typos and page references </vt:lpstr>
      <vt:lpstr>Clarifying Amendments</vt:lpstr>
      <vt:lpstr>Clarifying Amendments</vt:lpstr>
      <vt:lpstr>Clarifying Amendments</vt:lpstr>
      <vt:lpstr>Clarifying Amendments</vt:lpstr>
      <vt:lpstr>SMP User Guide </vt:lpstr>
      <vt:lpstr>SEPA Environmental Checklist</vt:lpstr>
      <vt:lpstr>Items To Be Included In Submittal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Real Property Rights Advisory Group Draft Shoreline Master Program</dc:title>
  <dc:creator>Richard</dc:creator>
  <cp:lastModifiedBy>Richard</cp:lastModifiedBy>
  <cp:revision>26</cp:revision>
  <dcterms:created xsi:type="dcterms:W3CDTF">2021-08-13T19:43:08Z</dcterms:created>
  <dcterms:modified xsi:type="dcterms:W3CDTF">2021-09-23T10:33:50Z</dcterms:modified>
</cp:coreProperties>
</file>