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0FC4FFE-8987-4A26-B7F4-8A516F18ADA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WASHINGTON STATE QUITLINE </a:t>
          </a:r>
        </a:p>
      </dgm:t>
    </dgm:pt>
    <dgm:pt modelId="{CAD7EF86-FB23-41F6-BF42-040B36DEFDB1}" type="parTrans" cxnId="{C7AD8469-3C68-4AF9-AB82-79B0043AA120}">
      <dgm:prSet/>
      <dgm:spPr/>
      <dgm:t>
        <a:bodyPr/>
        <a:lstStyle/>
        <a:p>
          <a:endParaRPr lang="en-US"/>
        </a:p>
      </dgm:t>
    </dgm:pt>
    <dgm:pt modelId="{5B62599A-5C9B-48E7-896E-EA782AC60C8B}" type="sibTrans" cxnId="{C7AD8469-3C68-4AF9-AB82-79B0043AA120}">
      <dgm:prSet/>
      <dgm:spPr/>
      <dgm:t>
        <a:bodyPr/>
        <a:lstStyle/>
        <a:p>
          <a:endParaRPr lang="en-US"/>
        </a:p>
      </dgm:t>
    </dgm:pt>
    <dgm:pt modelId="{49225C73-1633-42F1-AB3B-7CB183E5F8B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2morrow health smartphone app</a:t>
          </a:r>
        </a:p>
      </dgm:t>
    </dgm:pt>
    <dgm:pt modelId="{1A0E2090-1D4F-438A-8766-B6030CE01ADD}" type="parTrans" cxnId="{A9154303-8225-4248-91DC-1B0156A35F07}">
      <dgm:prSet/>
      <dgm:spPr/>
      <dgm:t>
        <a:bodyPr/>
        <a:lstStyle/>
        <a:p>
          <a:endParaRPr lang="en-US"/>
        </a:p>
      </dgm:t>
    </dgm:pt>
    <dgm:pt modelId="{9646853A-8964-4519-A5B1-0B7D18B2983D}" type="sibTrans" cxnId="{A9154303-8225-4248-91DC-1B0156A35F07}">
      <dgm:prSet/>
      <dgm:spPr/>
      <dgm:t>
        <a:bodyPr/>
        <a:lstStyle/>
        <a:p>
          <a:endParaRPr lang="en-US"/>
        </a:p>
      </dgm:t>
    </dgm:pt>
    <dgm:pt modelId="{1C383F32-22E8-4F62-A3E0-BDC3D5F4899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This is quitting</a:t>
          </a:r>
        </a:p>
      </dgm:t>
    </dgm:pt>
    <dgm:pt modelId="{A7920A2F-3244-4159-AF04-6A1D38B7B317}" type="parTrans" cxnId="{C4CCE57E-E871-46D6-BAD5-880252C95D22}">
      <dgm:prSet/>
      <dgm:spPr/>
      <dgm:t>
        <a:bodyPr/>
        <a:lstStyle/>
        <a:p>
          <a:endParaRPr lang="en-US"/>
        </a:p>
      </dgm:t>
    </dgm:pt>
    <dgm:pt modelId="{8500F72A-2C6D-4FDF-9C1D-CA691380EB0B}" type="sibTrans" cxnId="{C4CCE57E-E871-46D6-BAD5-880252C95D22}">
      <dgm:prSet/>
      <dgm:spPr/>
      <dgm:t>
        <a:bodyPr/>
        <a:lstStyle/>
        <a:p>
          <a:endParaRPr lang="en-US"/>
        </a:p>
      </dgm:t>
    </dgm:pt>
    <dgm:pt modelId="{50B3CE7C-E10B-4E23-BD93-03664997C932}" type="pres">
      <dgm:prSet presAssocID="{01A66772-F185-4D58-B8BB-E9370D7A7A2B}" presName="root" presStyleCnt="0">
        <dgm:presLayoutVars>
          <dgm:dir/>
          <dgm:resizeHandles val="exact"/>
        </dgm:presLayoutVars>
      </dgm:prSet>
      <dgm:spPr/>
    </dgm:pt>
    <dgm:pt modelId="{DE9CE479-E4AE-4283-AEF1-10C1535B4324}" type="pres">
      <dgm:prSet presAssocID="{40FC4FFE-8987-4A26-B7F4-8A516F18ADAE}" presName="compNode" presStyleCnt="0"/>
      <dgm:spPr/>
    </dgm:pt>
    <dgm:pt modelId="{B59FCF02-CAD2-4D6F-9542-AD86711168CA}" type="pres">
      <dgm:prSet presAssocID="{40FC4FFE-8987-4A26-B7F4-8A516F18ADAE}" presName="iconBgRect" presStyleLbl="bgShp" presStyleIdx="0" presStyleCnt="3"/>
      <dgm:spPr/>
    </dgm:pt>
    <dgm:pt modelId="{7C175B98-93F4-4D7C-BB95-1514AB879CD5}" type="pres">
      <dgm:prSet presAssocID="{40FC4FFE-8987-4A26-B7F4-8A516F18ADAE}" presName="iconRect" presStyleLbl="node1" presStyleIdx="0" presStyleCnt="3"/>
      <dgm:spPr>
        <a:blipFill rotWithShape="1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</dgm:spPr>
    </dgm:pt>
    <dgm:pt modelId="{677A3090-5F01-43FD-9FA6-C0420AD80FD6}" type="pres">
      <dgm:prSet presAssocID="{40FC4FFE-8987-4A26-B7F4-8A516F18ADAE}" presName="spaceRect" presStyleCnt="0"/>
      <dgm:spPr/>
    </dgm:pt>
    <dgm:pt modelId="{127117FB-F8A7-4A20-A8A7-EC686DDC76D0}" type="pres">
      <dgm:prSet presAssocID="{40FC4FFE-8987-4A26-B7F4-8A516F18ADAE}" presName="textRect" presStyleLbl="revTx" presStyleIdx="0" presStyleCnt="3">
        <dgm:presLayoutVars>
          <dgm:chMax val="1"/>
          <dgm:chPref val="1"/>
        </dgm:presLayoutVars>
      </dgm:prSet>
      <dgm:spPr/>
    </dgm:pt>
    <dgm:pt modelId="{FD1EED9C-83D3-41AD-A09B-D3B36354168F}" type="pres">
      <dgm:prSet presAssocID="{5B62599A-5C9B-48E7-896E-EA782AC60C8B}" presName="sibTrans" presStyleCnt="0"/>
      <dgm:spPr/>
    </dgm:pt>
    <dgm:pt modelId="{C998AB0A-577D-44AA-A068-F634DDE7BD47}" type="pres">
      <dgm:prSet presAssocID="{49225C73-1633-42F1-AB3B-7CB183E5F8B8}" presName="compNode" presStyleCnt="0"/>
      <dgm:spPr/>
    </dgm:pt>
    <dgm:pt modelId="{BCD8CDD9-0C56-4401-ADB1-8B48DAB2C96F}" type="pres">
      <dgm:prSet presAssocID="{49225C73-1633-42F1-AB3B-7CB183E5F8B8}" presName="iconBgRect" presStyleLbl="bgShp" presStyleIdx="1" presStyleCnt="3" custLinFactNeighborX="50000" custLinFactNeighborY="2621"/>
      <dgm:spPr/>
    </dgm:pt>
    <dgm:pt modelId="{DB4CA7C4-FCA1-4127-B20A-2A5C031A3CF4}" type="pres">
      <dgm:prSet presAssocID="{49225C73-1633-42F1-AB3B-7CB183E5F8B8}" presName="iconRect" presStyleLbl="node1" presStyleIdx="1" presStyleCnt="3" custLinFactNeighborX="87147" custLinFactNeighborY="5514"/>
      <dgm:spPr>
        <a:blipFill rotWithShape="1">
          <a:blip xmlns:r="http://schemas.openxmlformats.org/officeDocument/2006/relationships" r:embed="rId2"/>
          <a:srcRect/>
          <a:stretch>
            <a:fillRect l="-18000" r="-18000"/>
          </a:stretch>
        </a:blipFill>
        <a:ln>
          <a:noFill/>
        </a:ln>
      </dgm:spPr>
    </dgm:pt>
    <dgm:pt modelId="{9B0C8FBF-0BDD-48A5-967E-F3FE71659F6A}" type="pres">
      <dgm:prSet presAssocID="{49225C73-1633-42F1-AB3B-7CB183E5F8B8}" presName="spaceRect" presStyleCnt="0"/>
      <dgm:spPr/>
    </dgm:pt>
    <dgm:pt modelId="{7E6FE37A-5DB0-4899-9FCB-0CE39BC185F8}" type="pres">
      <dgm:prSet presAssocID="{49225C73-1633-42F1-AB3B-7CB183E5F8B8}" presName="textRect" presStyleLbl="revTx" presStyleIdx="1" presStyleCnt="3">
        <dgm:presLayoutVars>
          <dgm:chMax val="1"/>
          <dgm:chPref val="1"/>
        </dgm:presLayoutVars>
      </dgm:prSet>
      <dgm:spPr/>
    </dgm:pt>
    <dgm:pt modelId="{5A266296-0042-402F-92EF-D59AB148E92E}" type="pres">
      <dgm:prSet presAssocID="{9646853A-8964-4519-A5B1-0B7D18B2983D}" presName="sibTrans" presStyleCnt="0"/>
      <dgm:spPr/>
    </dgm:pt>
    <dgm:pt modelId="{ECFA770B-DE2C-4683-A038-58D0FE44BC27}" type="pres">
      <dgm:prSet presAssocID="{1C383F32-22E8-4F62-A3E0-BDC3D5F48992}" presName="compNode" presStyleCnt="0"/>
      <dgm:spPr/>
    </dgm:pt>
    <dgm:pt modelId="{FF93E135-77D6-48A0-8871-9BC93D705D06}" type="pres">
      <dgm:prSet presAssocID="{1C383F32-22E8-4F62-A3E0-BDC3D5F48992}" presName="iconBgRect" presStyleLbl="bgShp" presStyleIdx="2" presStyleCnt="3"/>
      <dgm:spPr/>
    </dgm:pt>
    <dgm:pt modelId="{39509775-983E-4110-B989-EE2CD6514BE0}" type="pres">
      <dgm:prSet presAssocID="{1C383F32-22E8-4F62-A3E0-BDC3D5F48992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ln>
          <a:noFill/>
        </a:ln>
      </dgm:spPr>
    </dgm:pt>
    <dgm:pt modelId="{493B43B2-705C-4AE5-8A77-D8DEEDA1B5CF}" type="pres">
      <dgm:prSet presAssocID="{1C383F32-22E8-4F62-A3E0-BDC3D5F48992}" presName="spaceRect" presStyleCnt="0"/>
      <dgm:spPr/>
    </dgm:pt>
    <dgm:pt modelId="{1AEDC777-00B3-41D7-9AE1-23D741E941C3}" type="pres">
      <dgm:prSet presAssocID="{1C383F32-22E8-4F62-A3E0-BDC3D5F4899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7A710F69-5154-4855-ACF5-BC7C1BF85A80}" type="presOf" srcId="{49225C73-1633-42F1-AB3B-7CB183E5F8B8}" destId="{7E6FE37A-5DB0-4899-9FCB-0CE39BC185F8}" srcOrd="0" destOrd="0" presId="urn:microsoft.com/office/officeart/2018/5/layout/IconCircleLabelList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76D3A6A-6EA7-4483-BB12-0BD4A7D7AF9D}" type="presOf" srcId="{01A66772-F185-4D58-B8BB-E9370D7A7A2B}" destId="{50B3CE7C-E10B-4E23-BD93-03664997C932}" srcOrd="0" destOrd="0" presId="urn:microsoft.com/office/officeart/2018/5/layout/IconCircleLabelList"/>
    <dgm:cxn modelId="{1496FC70-DB8B-48D4-98DE-DD2856E389EE}" type="presOf" srcId="{1C383F32-22E8-4F62-A3E0-BDC3D5F48992}" destId="{1AEDC777-00B3-41D7-9AE1-23D741E941C3}" srcOrd="0" destOrd="0" presId="urn:microsoft.com/office/officeart/2018/5/layout/IconCircleLabelList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355227E3-55E0-4343-BC8D-FC0EB1694F48}" type="presOf" srcId="{40FC4FFE-8987-4A26-B7F4-8A516F18ADAE}" destId="{127117FB-F8A7-4A20-A8A7-EC686DDC76D0}" srcOrd="0" destOrd="0" presId="urn:microsoft.com/office/officeart/2018/5/layout/IconCircleLabelList"/>
    <dgm:cxn modelId="{555498CB-3ED1-404E-A25F-EB243EFC5FB1}" type="presParOf" srcId="{50B3CE7C-E10B-4E23-BD93-03664997C932}" destId="{DE9CE479-E4AE-4283-AEF1-10C1535B4324}" srcOrd="0" destOrd="0" presId="urn:microsoft.com/office/officeart/2018/5/layout/IconCircleLabelList"/>
    <dgm:cxn modelId="{11F12D49-CD08-4D50-BD13-3ECBC3A476A4}" type="presParOf" srcId="{DE9CE479-E4AE-4283-AEF1-10C1535B4324}" destId="{B59FCF02-CAD2-4D6F-9542-AD86711168CA}" srcOrd="0" destOrd="0" presId="urn:microsoft.com/office/officeart/2018/5/layout/IconCircleLabelList"/>
    <dgm:cxn modelId="{F443A659-540B-487B-97F9-49219CF60D6B}" type="presParOf" srcId="{DE9CE479-E4AE-4283-AEF1-10C1535B4324}" destId="{7C175B98-93F4-4D7C-BB95-1514AB879CD5}" srcOrd="1" destOrd="0" presId="urn:microsoft.com/office/officeart/2018/5/layout/IconCircleLabelList"/>
    <dgm:cxn modelId="{A503D7AB-7D64-4163-93B5-1CEEDAE81823}" type="presParOf" srcId="{DE9CE479-E4AE-4283-AEF1-10C1535B4324}" destId="{677A3090-5F01-43FD-9FA6-C0420AD80FD6}" srcOrd="2" destOrd="0" presId="urn:microsoft.com/office/officeart/2018/5/layout/IconCircleLabelList"/>
    <dgm:cxn modelId="{780188ED-7DCE-45BB-B6AF-91BE48969612}" type="presParOf" srcId="{DE9CE479-E4AE-4283-AEF1-10C1535B4324}" destId="{127117FB-F8A7-4A20-A8A7-EC686DDC76D0}" srcOrd="3" destOrd="0" presId="urn:microsoft.com/office/officeart/2018/5/layout/IconCircleLabelList"/>
    <dgm:cxn modelId="{155719F8-A89B-4E96-BC49-C48BC717F480}" type="presParOf" srcId="{50B3CE7C-E10B-4E23-BD93-03664997C932}" destId="{FD1EED9C-83D3-41AD-A09B-D3B36354168F}" srcOrd="1" destOrd="0" presId="urn:microsoft.com/office/officeart/2018/5/layout/IconCircleLabelList"/>
    <dgm:cxn modelId="{2772E199-56B0-4310-A55E-67D00CA3E59E}" type="presParOf" srcId="{50B3CE7C-E10B-4E23-BD93-03664997C932}" destId="{C998AB0A-577D-44AA-A068-F634DDE7BD47}" srcOrd="2" destOrd="0" presId="urn:microsoft.com/office/officeart/2018/5/layout/IconCircleLabelList"/>
    <dgm:cxn modelId="{4E351D18-D97F-4B92-A608-2E9600B91C28}" type="presParOf" srcId="{C998AB0A-577D-44AA-A068-F634DDE7BD47}" destId="{BCD8CDD9-0C56-4401-ADB1-8B48DAB2C96F}" srcOrd="0" destOrd="0" presId="urn:microsoft.com/office/officeart/2018/5/layout/IconCircleLabelList"/>
    <dgm:cxn modelId="{B3DC724C-4569-4E9D-BD5A-49E4CD991FD0}" type="presParOf" srcId="{C998AB0A-577D-44AA-A068-F634DDE7BD47}" destId="{DB4CA7C4-FCA1-4127-B20A-2A5C031A3CF4}" srcOrd="1" destOrd="0" presId="urn:microsoft.com/office/officeart/2018/5/layout/IconCircleLabelList"/>
    <dgm:cxn modelId="{AD1AB552-CCE0-4911-BB9E-5D4A60B21F4F}" type="presParOf" srcId="{C998AB0A-577D-44AA-A068-F634DDE7BD47}" destId="{9B0C8FBF-0BDD-48A5-967E-F3FE71659F6A}" srcOrd="2" destOrd="0" presId="urn:microsoft.com/office/officeart/2018/5/layout/IconCircleLabelList"/>
    <dgm:cxn modelId="{8558F796-2D01-40FE-A21A-7530EEBC3BC3}" type="presParOf" srcId="{C998AB0A-577D-44AA-A068-F634DDE7BD47}" destId="{7E6FE37A-5DB0-4899-9FCB-0CE39BC185F8}" srcOrd="3" destOrd="0" presId="urn:microsoft.com/office/officeart/2018/5/layout/IconCircleLabelList"/>
    <dgm:cxn modelId="{1532E2BE-82E9-40A4-A6F7-40B60FC879AE}" type="presParOf" srcId="{50B3CE7C-E10B-4E23-BD93-03664997C932}" destId="{5A266296-0042-402F-92EF-D59AB148E92E}" srcOrd="3" destOrd="0" presId="urn:microsoft.com/office/officeart/2018/5/layout/IconCircleLabelList"/>
    <dgm:cxn modelId="{3A7F4DB9-1469-4F58-B633-24B7EEE084D1}" type="presParOf" srcId="{50B3CE7C-E10B-4E23-BD93-03664997C932}" destId="{ECFA770B-DE2C-4683-A038-58D0FE44BC27}" srcOrd="4" destOrd="0" presId="urn:microsoft.com/office/officeart/2018/5/layout/IconCircleLabelList"/>
    <dgm:cxn modelId="{91311827-CDAC-4BA8-B4A3-117AFD1CEE2D}" type="presParOf" srcId="{ECFA770B-DE2C-4683-A038-58D0FE44BC27}" destId="{FF93E135-77D6-48A0-8871-9BC93D705D06}" srcOrd="0" destOrd="0" presId="urn:microsoft.com/office/officeart/2018/5/layout/IconCircleLabelList"/>
    <dgm:cxn modelId="{83B7CA40-11B7-4507-8422-A40F02D469B2}" type="presParOf" srcId="{ECFA770B-DE2C-4683-A038-58D0FE44BC27}" destId="{39509775-983E-4110-B989-EE2CD6514BE0}" srcOrd="1" destOrd="0" presId="urn:microsoft.com/office/officeart/2018/5/layout/IconCircleLabelList"/>
    <dgm:cxn modelId="{A44BB251-01EB-4DEF-A28C-6D495183E4DC}" type="presParOf" srcId="{ECFA770B-DE2C-4683-A038-58D0FE44BC27}" destId="{493B43B2-705C-4AE5-8A77-D8DEEDA1B5CF}" srcOrd="2" destOrd="0" presId="urn:microsoft.com/office/officeart/2018/5/layout/IconCircleLabelList"/>
    <dgm:cxn modelId="{1EFA52DF-3C80-4DAA-BED6-AFE2F81796B2}" type="presParOf" srcId="{ECFA770B-DE2C-4683-A038-58D0FE44BC27}" destId="{1AEDC777-00B3-41D7-9AE1-23D741E941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FCF02-CAD2-4D6F-9542-AD86711168CA}">
      <dsp:nvSpPr>
        <dsp:cNvPr id="0" name=""/>
        <dsp:cNvSpPr/>
      </dsp:nvSpPr>
      <dsp:spPr>
        <a:xfrm>
          <a:off x="616949" y="310305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75B98-93F4-4D7C-BB95-1514AB879CD5}">
      <dsp:nvSpPr>
        <dsp:cNvPr id="0" name=""/>
        <dsp:cNvSpPr/>
      </dsp:nvSpPr>
      <dsp:spPr>
        <a:xfrm>
          <a:off x="1004512" y="697868"/>
          <a:ext cx="1043437" cy="1043437"/>
        </a:xfrm>
        <a:prstGeom prst="rect">
          <a:avLst/>
        </a:prstGeom>
        <a:blipFill rotWithShape="1">
          <a:blip xmlns:r="http://schemas.openxmlformats.org/officeDocument/2006/relationships" r:embed="rId1"/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117FB-F8A7-4A20-A8A7-EC686DDC76D0}">
      <dsp:nvSpPr>
        <dsp:cNvPr id="0" name=""/>
        <dsp:cNvSpPr/>
      </dsp:nvSpPr>
      <dsp:spPr>
        <a:xfrm>
          <a:off x="35606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WASHINGTON STATE QUITLINE </a:t>
          </a:r>
        </a:p>
      </dsp:txBody>
      <dsp:txXfrm>
        <a:off x="35606" y="2695306"/>
        <a:ext cx="2981250" cy="720000"/>
      </dsp:txXfrm>
    </dsp:sp>
    <dsp:sp modelId="{BCD8CDD9-0C56-4401-ADB1-8B48DAB2C96F}">
      <dsp:nvSpPr>
        <dsp:cNvPr id="0" name=""/>
        <dsp:cNvSpPr/>
      </dsp:nvSpPr>
      <dsp:spPr>
        <a:xfrm>
          <a:off x="5029199" y="357970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CA7C4-FCA1-4127-B20A-2A5C031A3CF4}">
      <dsp:nvSpPr>
        <dsp:cNvPr id="0" name=""/>
        <dsp:cNvSpPr/>
      </dsp:nvSpPr>
      <dsp:spPr>
        <a:xfrm>
          <a:off x="5416805" y="755403"/>
          <a:ext cx="1043437" cy="1043437"/>
        </a:xfrm>
        <a:prstGeom prst="rect">
          <a:avLst/>
        </a:prstGeom>
        <a:blipFill rotWithShape="1">
          <a:blip xmlns:r="http://schemas.openxmlformats.org/officeDocument/2006/relationships" r:embed="rId2"/>
          <a:srcRect/>
          <a:stretch>
            <a:fillRect l="-18000" r="-18000"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E37A-5DB0-4899-9FCB-0CE39BC185F8}">
      <dsp:nvSpPr>
        <dsp:cNvPr id="0" name=""/>
        <dsp:cNvSpPr/>
      </dsp:nvSpPr>
      <dsp:spPr>
        <a:xfrm>
          <a:off x="3538574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2morrow health smartphone app</a:t>
          </a:r>
        </a:p>
      </dsp:txBody>
      <dsp:txXfrm>
        <a:off x="3538574" y="2695306"/>
        <a:ext cx="2981250" cy="720000"/>
      </dsp:txXfrm>
    </dsp:sp>
    <dsp:sp modelId="{FF93E135-77D6-48A0-8871-9BC93D705D06}">
      <dsp:nvSpPr>
        <dsp:cNvPr id="0" name=""/>
        <dsp:cNvSpPr/>
      </dsp:nvSpPr>
      <dsp:spPr>
        <a:xfrm>
          <a:off x="7622887" y="310305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09775-983E-4110-B989-EE2CD6514BE0}">
      <dsp:nvSpPr>
        <dsp:cNvPr id="0" name=""/>
        <dsp:cNvSpPr/>
      </dsp:nvSpPr>
      <dsp:spPr>
        <a:xfrm>
          <a:off x="8010450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DC777-00B3-41D7-9AE1-23D741E941C3}">
      <dsp:nvSpPr>
        <dsp:cNvPr id="0" name=""/>
        <dsp:cNvSpPr/>
      </dsp:nvSpPr>
      <dsp:spPr>
        <a:xfrm>
          <a:off x="7041543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This is quitting</a:t>
          </a:r>
        </a:p>
      </dsp:txBody>
      <dsp:txXfrm>
        <a:off x="7041543" y="2695306"/>
        <a:ext cx="298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h.wa.gov/YouandYourFamily/Tobacco/HowtoQuit/Medication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doh.wa.gov/YouandYourFamily/Tobacco/HowtoQuit/Counseling" TargetMode="External"/><Relationship Id="rId4" Type="http://schemas.openxmlformats.org/officeDocument/2006/relationships/hyperlink" Target="http://www.quitline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doh.wa.gov/YouandYourFamily/Tobacco/HowtoQuit/Selfhelpmaterials/2MorrowHealth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h.wa.gov/YouandYourFamily/Tobacco/HowtoQuit/Selfhelpmaterials/ThisisQuittin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Cessation Programs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Three Cessation Programs</a:t>
            </a:r>
          </a:p>
        </p:txBody>
      </p:sp>
      <p:graphicFrame>
        <p:nvGraphicFramePr>
          <p:cNvPr id="5" name="Content Placeholder 2" descr="SmartArt graphic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563738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D49A9CED-3931-419F-8806-FCEDC5B96F26}"/>
              </a:ext>
            </a:extLst>
          </p:cNvPr>
          <p:cNvSpPr/>
          <p:nvPr/>
        </p:nvSpPr>
        <p:spPr>
          <a:xfrm>
            <a:off x="4141690" y="2680493"/>
            <a:ext cx="1818562" cy="1818562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4A4568-20F0-49BE-A753-817D9B3671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9587" y="3072283"/>
            <a:ext cx="1122768" cy="103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E2237-BD98-4448-9F32-D43E050D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anchor="ctr">
            <a:normAutofit/>
          </a:bodyPr>
          <a:lstStyle/>
          <a:p>
            <a:r>
              <a:rPr lang="en-US" dirty="0"/>
              <a:t>Washington State Quitline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5110CB35-AE5B-4242-BE6A-09DF99FB7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561" y="1682453"/>
            <a:ext cx="2052115" cy="4637551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C0E88-2ED3-4095-A53F-5B0A3B00B6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23303" y="2103120"/>
            <a:ext cx="8101781" cy="3749040"/>
          </a:xfrm>
        </p:spPr>
        <p:txBody>
          <a:bodyPr>
            <a:normAutofit/>
          </a:bodyPr>
          <a:lstStyle/>
          <a:p>
            <a:pPr marL="0" marR="0" indent="0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500" dirty="0">
                <a:effectLst/>
              </a:rPr>
              <a:t>You can get free, confidential, one-on-one counseling from a Quit Coach, and may be eligible for free </a:t>
            </a:r>
            <a:r>
              <a:rPr lang="en-US" sz="1500" u="sng" dirty="0">
                <a:effectLst/>
                <a:hlinkClick r:id="rId3"/>
              </a:rPr>
              <a:t>medication</a:t>
            </a:r>
            <a:r>
              <a:rPr lang="en-US" sz="1500" dirty="0">
                <a:effectLst/>
              </a:rPr>
              <a:t> to help you quit smoking, vaping, or other tobacco. </a:t>
            </a:r>
          </a:p>
          <a:p>
            <a:pPr marL="0" marR="0" indent="0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500" dirty="0">
              <a:effectLst/>
            </a:endParaRPr>
          </a:p>
          <a:p>
            <a:pPr marL="0" marR="0" indent="0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500" dirty="0">
                <a:effectLst/>
              </a:rPr>
              <a:t>Register by:</a:t>
            </a:r>
          </a:p>
          <a:p>
            <a:pPr marL="342900" marR="0" lvl="0" indent="-342900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 dirty="0">
                <a:effectLst/>
              </a:rPr>
              <a:t>Calling </a:t>
            </a:r>
            <a:r>
              <a:rPr lang="en-US" sz="1500" b="1" dirty="0">
                <a:effectLst/>
              </a:rPr>
              <a:t>1-800-QUIT-NOW</a:t>
            </a:r>
            <a:r>
              <a:rPr lang="en-US" sz="1500" dirty="0">
                <a:effectLst/>
              </a:rPr>
              <a:t> (1-800-784-8669);</a:t>
            </a:r>
          </a:p>
          <a:p>
            <a:pPr marL="342900" marR="0" lvl="0" indent="-342900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 dirty="0">
                <a:effectLst/>
              </a:rPr>
              <a:t>Visiting </a:t>
            </a:r>
            <a:r>
              <a:rPr lang="en-US" sz="1500" u="sng" dirty="0">
                <a:effectLst/>
                <a:hlinkClick r:id="rId4"/>
              </a:rPr>
              <a:t>quitline.com</a:t>
            </a:r>
            <a:r>
              <a:rPr lang="en-US" sz="1500" dirty="0">
                <a:effectLst/>
              </a:rPr>
              <a:t>; or</a:t>
            </a:r>
          </a:p>
          <a:p>
            <a:pPr marL="342900" marR="0" lvl="0" indent="-342900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 dirty="0">
                <a:effectLst/>
              </a:rPr>
              <a:t>Texting READY to 200-400.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500" dirty="0">
              <a:effectLst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500" dirty="0">
                <a:effectLst/>
              </a:rPr>
              <a:t>Not ready just yet? </a:t>
            </a:r>
            <a:r>
              <a:rPr lang="en-US" sz="1500" u="sng" dirty="0">
                <a:effectLst/>
                <a:hlinkClick r:id="rId5"/>
              </a:rPr>
              <a:t>Click here to learn more about the Quitline and other counseling options</a:t>
            </a:r>
            <a:r>
              <a:rPr lang="en-US" sz="1500" dirty="0">
                <a:effectLst/>
              </a:rPr>
              <a:t>.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151017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9A556-1BD7-44F6-AD13-54251634E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anchor="ctr">
            <a:normAutofit/>
          </a:bodyPr>
          <a:lstStyle/>
          <a:p>
            <a:r>
              <a:rPr lang="en-US" dirty="0"/>
              <a:t>2Morrow Health smartphone app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4EAEE-D852-4BC4-879C-BBE6DFDF7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>
            <a:normAutofit/>
          </a:bodyPr>
          <a:lstStyle/>
          <a:p>
            <a:pPr marL="0" marR="0" indent="0" fontAlgn="base">
              <a:spcBef>
                <a:spcPts val="0"/>
              </a:spcBef>
              <a:spcAft>
                <a:spcPts val="960"/>
              </a:spcAft>
              <a:buNone/>
            </a:pPr>
            <a:r>
              <a:rPr lang="en-US">
                <a:effectLst/>
              </a:rPr>
              <a:t>2Morrow Health is a free, anonymous, self-guided app-based program that teaches you how to deal with unhelpful thoughts, urges, and cravings caused by nicotine. You can create a profile, select a quit date, and track your progress in quitting vaping, smoking, or other tobacco use.</a:t>
            </a:r>
          </a:p>
          <a:p>
            <a:pPr marL="0" indent="0">
              <a:buNone/>
            </a:pPr>
            <a:r>
              <a:rPr lang="en-US" u="sng">
                <a:effectLst/>
                <a:hlinkClick r:id="rId2"/>
              </a:rPr>
              <a:t>Click here to learn more about the 2Morrow Health app</a:t>
            </a:r>
            <a:r>
              <a:rPr lang="en-US">
                <a:effectLst/>
              </a:rPr>
              <a:t>.</a:t>
            </a:r>
            <a:endParaRPr lang="en-US" dirty="0"/>
          </a:p>
        </p:txBody>
      </p:sp>
      <p:pic>
        <p:nvPicPr>
          <p:cNvPr id="4" name="Picture 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CF8AF61-E110-460F-839B-45C80915E6E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8" r="2545" b="1"/>
          <a:stretch/>
        </p:blipFill>
        <p:spPr bwMode="auto">
          <a:xfrm>
            <a:off x="6096000" y="1735567"/>
            <a:ext cx="5486400" cy="44106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84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A43-C089-48EE-8ECE-E63E6F488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anchor="ctr">
            <a:normAutofit/>
          </a:bodyPr>
          <a:lstStyle/>
          <a:p>
            <a:r>
              <a:rPr lang="en-US" dirty="0"/>
              <a:t>This is Quitting</a:t>
            </a:r>
          </a:p>
        </p:txBody>
      </p:sp>
      <p:pic>
        <p:nvPicPr>
          <p:cNvPr id="1026" name="Picture 2" descr="Ready to quit vaping? You Got This - text VAPEFREEWA to 88709 - click to view full size PDF flyer">
            <a:extLst>
              <a:ext uri="{FF2B5EF4-FFF2-40B4-BE49-F238E27FC236}">
                <a16:creationId xmlns:a16="http://schemas.microsoft.com/office/drawing/2014/main" id="{D40875EC-BE36-45B7-9B06-1242C4304DA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9704" y="1714792"/>
            <a:ext cx="3530369" cy="4565944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18D2D-4F8E-4D9C-ADA7-B00A099A5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3948" y="2103120"/>
            <a:ext cx="6528620" cy="1937938"/>
          </a:xfrm>
        </p:spPr>
        <p:txBody>
          <a:bodyPr>
            <a:normAutofit/>
          </a:bodyPr>
          <a:lstStyle/>
          <a:p>
            <a:pPr marL="0" marR="0" indent="0" fontAlgn="base">
              <a:spcBef>
                <a:spcPts val="0"/>
              </a:spcBef>
              <a:spcAft>
                <a:spcPts val="960"/>
              </a:spcAft>
              <a:buNone/>
            </a:pPr>
            <a:r>
              <a:rPr lang="en-US" dirty="0">
                <a:effectLst/>
              </a:rPr>
              <a:t>This is Quitting is a new text-to-quit vaping program for young people ages 13-24. Text VAPEFREEWA to 88709 to sign up.</a:t>
            </a:r>
          </a:p>
          <a:p>
            <a:pPr marL="0" indent="0">
              <a:buNone/>
            </a:pPr>
            <a:r>
              <a:rPr lang="en-US" u="sng" dirty="0">
                <a:effectLst/>
                <a:hlinkClick r:id="rId3"/>
              </a:rPr>
              <a:t>Click here to learn more about This is Quitting</a:t>
            </a:r>
            <a:r>
              <a:rPr lang="en-US" dirty="0"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63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{D79F7C51-FFC8-405A-85CD-D3AFA1BE1047}tf78438558_win32</Template>
  <TotalTime>40</TotalTime>
  <Words>194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Symbol</vt:lpstr>
      <vt:lpstr>SavonVTI</vt:lpstr>
      <vt:lpstr>Cessation Programs</vt:lpstr>
      <vt:lpstr>Three Cessation Programs</vt:lpstr>
      <vt:lpstr>Washington State Quitline</vt:lpstr>
      <vt:lpstr>2Morrow Health smartphone app</vt:lpstr>
      <vt:lpstr>This is Quitting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Cessation Programs</dc:title>
  <dc:creator>Heather Odom</dc:creator>
  <cp:lastModifiedBy>Heather Odom</cp:lastModifiedBy>
  <cp:revision>2</cp:revision>
  <dcterms:created xsi:type="dcterms:W3CDTF">2022-01-13T19:12:10Z</dcterms:created>
  <dcterms:modified xsi:type="dcterms:W3CDTF">2022-01-13T19:52:40Z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